
<file path=[Content_Types].xml><?xml version="1.0" encoding="utf-8"?>
<Types xmlns="http://schemas.openxmlformats.org/package/2006/content-types">
  <Override PartName="/ppt/slideMasters/slideMaster3.xml" ContentType="application/vnd.openxmlformats-officedocument.presentationml.slideMaster+xml"/>
  <Override PartName="/ppt/slides/slide29.xml" ContentType="application/vnd.openxmlformats-officedocument.presentationml.slide+xml"/>
  <Override PartName="/ppt/slideLayouts/slideLayout39.xml" ContentType="application/vnd.openxmlformats-officedocument.presentationml.slideLayout+xml"/>
  <Override PartName="/ppt/theme/theme5.xml" ContentType="application/vnd.openxmlformats-officedocument.them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Layouts/slideLayout46.xml" ContentType="application/vnd.openxmlformats-officedocument.presentationml.slideLayout+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5.xml" ContentType="application/vnd.openxmlformats-officedocument.presentationml.slideLayout+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slideLayouts/slideLayout42.xml" ContentType="application/vnd.openxmlformats-officedocument.presentationml.slideLayout+xml"/>
  <Override PartName="/ppt/notesSlides/notesSlide16.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notesSlides/notesSlide12.xml" ContentType="application/vnd.openxmlformats-officedocument.presentationml.notesSlide+xml"/>
  <Override PartName="/ppt/notesSlides/notesSlide7.xml" ContentType="application/vnd.openxmlformats-officedocument.presentationml.notesSlide+xml"/>
  <Override PartName="/ppt/diagrams/layout1.xml" ContentType="application/vnd.openxmlformats-officedocument.drawingml.diagramLayout+xml"/>
  <Override PartName="/ppt/notesSlides/notesSlide10.xml" ContentType="application/vnd.openxmlformats-officedocument.presentationml.notesSlide+xml"/>
  <Override PartName="/ppt/slideMasters/slideMaster4.xml" ContentType="application/vnd.openxmlformats-officedocument.presentationml.slideMaster+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theme/theme6.xml" ContentType="application/vnd.openxmlformats-officedocument.theme+xml"/>
  <Override PartName="/ppt/notesSlides/notesSlide5.xml" ContentType="application/vnd.openxmlformats-officedocument.presentationml.notesSlide+xml"/>
  <Override PartName="/ppt/charts/chart1.xml" ContentType="application/vnd.openxmlformats-officedocument.drawingml.chart+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slideLayouts/slideLayout38.xml" ContentType="application/vnd.openxmlformats-officedocument.presentationml.slideLayout+xml"/>
  <Override PartName="/ppt/theme/theme4.xml" ContentType="application/vnd.openxmlformats-officedocument.theme+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slideLayouts/slideLayout36.xml" ContentType="application/vnd.openxmlformats-officedocument.presentationml.slideLayout+xml"/>
  <Override PartName="/ppt/slideLayouts/slideLayout45.xml" ContentType="application/vnd.openxmlformats-officedocument.presentationml.slideLayout+xml"/>
  <Override PartName="/ppt/slideLayouts/slideLayout47.xml" ContentType="application/vnd.openxmlformats-officedocument.presentationml.slideLayout+xml"/>
  <Override PartName="/ppt/diagrams/drawing1.xml" ContentType="application/vnd.ms-office.drawingml.diagramDrawing+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slideLayouts/slideLayout25.xml" ContentType="application/vnd.openxmlformats-officedocument.presentationml.slideLayout+xml"/>
  <Override PartName="/ppt/slideLayouts/slideLayout34.xml" ContentType="application/vnd.openxmlformats-officedocument.presentationml.slideLayout+xml"/>
  <Override PartName="/ppt/slideLayouts/slideLayout43.xml" ContentType="application/vnd.openxmlformats-officedocument.presentationml.slideLayout+xml"/>
  <Default Extension="emf" ContentType="image/x-emf"/>
  <Default Extension="jpeg" ContentType="image/jpeg"/>
  <Override PartName="/ppt/diagrams/quickStyle1.xml" ContentType="application/vnd.openxmlformats-officedocument.drawingml.diagramStyle+xml"/>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slideLayouts/slideLayout32.xml" ContentType="application/vnd.openxmlformats-officedocument.presentationml.slideLayout+xml"/>
  <Override PartName="/ppt/slideLayouts/slideLayout41.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notesSlides/notesSlide1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ppt/diagrams/data1.xml" ContentType="application/vnd.openxmlformats-officedocument.drawingml.diagramData+xml"/>
  <Override PartName="/ppt/charts/chart2.xml" ContentType="application/vnd.openxmlformats-officedocument.drawingml.chart+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Layouts/slideLayout48.xml" ContentType="application/vnd.openxmlformats-officedocument.presentationml.slideLayout+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37.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44.xml" ContentType="application/vnd.openxmlformats-officedocument.presentationml.slideLayout+xml"/>
  <Default Extension="wmf" ContentType="image/x-wmf"/>
  <Override PartName="/ppt/notesSlides/notesSlide18.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slides/slide12.xml" ContentType="application/vnd.openxmlformats-officedocument.presentationml.slide+xml"/>
  <Override PartName="/ppt/slideLayouts/slideLayout11.xml" ContentType="application/vnd.openxmlformats-officedocument.presentationml.slideLayout+xml"/>
  <Override PartName="/ppt/slideLayouts/slideLayout40.xml" ContentType="application/vnd.openxmlformats-officedocument.presentationml.slideLayout+xml"/>
  <Override PartName="/ppt/notesSlides/notesSlide14.xml" ContentType="application/vnd.openxmlformats-officedocument.presentationml.notesSlide+xml"/>
  <Override PartName="/ppt/notesSlides/notesSlide9.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51" r:id="rId1"/>
    <p:sldMasterId id="2147483653" r:id="rId2"/>
    <p:sldMasterId id="2147484040" r:id="rId3"/>
    <p:sldMasterId id="2147484056" r:id="rId4"/>
  </p:sldMasterIdLst>
  <p:notesMasterIdLst>
    <p:notesMasterId r:id="rId34"/>
  </p:notesMasterIdLst>
  <p:handoutMasterIdLst>
    <p:handoutMasterId r:id="rId35"/>
  </p:handoutMasterIdLst>
  <p:sldIdLst>
    <p:sldId id="380" r:id="rId5"/>
    <p:sldId id="407" r:id="rId6"/>
    <p:sldId id="408" r:id="rId7"/>
    <p:sldId id="409" r:id="rId8"/>
    <p:sldId id="410" r:id="rId9"/>
    <p:sldId id="411" r:id="rId10"/>
    <p:sldId id="412" r:id="rId11"/>
    <p:sldId id="437" r:id="rId12"/>
    <p:sldId id="402" r:id="rId13"/>
    <p:sldId id="403" r:id="rId14"/>
    <p:sldId id="413" r:id="rId15"/>
    <p:sldId id="405" r:id="rId16"/>
    <p:sldId id="406" r:id="rId17"/>
    <p:sldId id="397" r:id="rId18"/>
    <p:sldId id="398" r:id="rId19"/>
    <p:sldId id="399" r:id="rId20"/>
    <p:sldId id="400" r:id="rId21"/>
    <p:sldId id="401" r:id="rId22"/>
    <p:sldId id="414" r:id="rId23"/>
    <p:sldId id="415" r:id="rId24"/>
    <p:sldId id="416" r:id="rId25"/>
    <p:sldId id="417" r:id="rId26"/>
    <p:sldId id="418" r:id="rId27"/>
    <p:sldId id="419" r:id="rId28"/>
    <p:sldId id="420" r:id="rId29"/>
    <p:sldId id="433" r:id="rId30"/>
    <p:sldId id="434" r:id="rId31"/>
    <p:sldId id="435" r:id="rId32"/>
    <p:sldId id="436" r:id="rId33"/>
  </p:sldIdLst>
  <p:sldSz cx="9144000" cy="6858000" type="screen4x3"/>
  <p:notesSz cx="7315200" cy="9601200"/>
  <p:defaultTextStyle>
    <a:defPPr>
      <a:defRPr lang="en-US"/>
    </a:defPPr>
    <a:lvl1pPr algn="l" rtl="0" fontAlgn="base">
      <a:spcBef>
        <a:spcPct val="0"/>
      </a:spcBef>
      <a:spcAft>
        <a:spcPct val="0"/>
      </a:spcAft>
      <a:defRPr sz="2400" i="1" kern="1200">
        <a:solidFill>
          <a:schemeClr val="tx1"/>
        </a:solidFill>
        <a:latin typeface="Times New Roman" pitchFamily="18" charset="0"/>
        <a:ea typeface="+mn-ea"/>
        <a:cs typeface="+mn-cs"/>
      </a:defRPr>
    </a:lvl1pPr>
    <a:lvl2pPr marL="457200" algn="l" rtl="0" fontAlgn="base">
      <a:spcBef>
        <a:spcPct val="0"/>
      </a:spcBef>
      <a:spcAft>
        <a:spcPct val="0"/>
      </a:spcAft>
      <a:defRPr sz="2400" i="1" kern="1200">
        <a:solidFill>
          <a:schemeClr val="tx1"/>
        </a:solidFill>
        <a:latin typeface="Times New Roman" pitchFamily="18" charset="0"/>
        <a:ea typeface="+mn-ea"/>
        <a:cs typeface="+mn-cs"/>
      </a:defRPr>
    </a:lvl2pPr>
    <a:lvl3pPr marL="914400" algn="l" rtl="0" fontAlgn="base">
      <a:spcBef>
        <a:spcPct val="0"/>
      </a:spcBef>
      <a:spcAft>
        <a:spcPct val="0"/>
      </a:spcAft>
      <a:defRPr sz="2400" i="1" kern="1200">
        <a:solidFill>
          <a:schemeClr val="tx1"/>
        </a:solidFill>
        <a:latin typeface="Times New Roman" pitchFamily="18" charset="0"/>
        <a:ea typeface="+mn-ea"/>
        <a:cs typeface="+mn-cs"/>
      </a:defRPr>
    </a:lvl3pPr>
    <a:lvl4pPr marL="1371600" algn="l" rtl="0" fontAlgn="base">
      <a:spcBef>
        <a:spcPct val="0"/>
      </a:spcBef>
      <a:spcAft>
        <a:spcPct val="0"/>
      </a:spcAft>
      <a:defRPr sz="2400" i="1" kern="1200">
        <a:solidFill>
          <a:schemeClr val="tx1"/>
        </a:solidFill>
        <a:latin typeface="Times New Roman" pitchFamily="18" charset="0"/>
        <a:ea typeface="+mn-ea"/>
        <a:cs typeface="+mn-cs"/>
      </a:defRPr>
    </a:lvl4pPr>
    <a:lvl5pPr marL="1828800" algn="l" rtl="0" fontAlgn="base">
      <a:spcBef>
        <a:spcPct val="0"/>
      </a:spcBef>
      <a:spcAft>
        <a:spcPct val="0"/>
      </a:spcAft>
      <a:defRPr sz="2400" i="1" kern="1200">
        <a:solidFill>
          <a:schemeClr val="tx1"/>
        </a:solidFill>
        <a:latin typeface="Times New Roman" pitchFamily="18" charset="0"/>
        <a:ea typeface="+mn-ea"/>
        <a:cs typeface="+mn-cs"/>
      </a:defRPr>
    </a:lvl5pPr>
    <a:lvl6pPr marL="2286000" algn="l" defTabSz="914400" rtl="0" eaLnBrk="1" latinLnBrk="0" hangingPunct="1">
      <a:defRPr sz="2400" i="1" kern="1200">
        <a:solidFill>
          <a:schemeClr val="tx1"/>
        </a:solidFill>
        <a:latin typeface="Times New Roman" pitchFamily="18" charset="0"/>
        <a:ea typeface="+mn-ea"/>
        <a:cs typeface="+mn-cs"/>
      </a:defRPr>
    </a:lvl6pPr>
    <a:lvl7pPr marL="2743200" algn="l" defTabSz="914400" rtl="0" eaLnBrk="1" latinLnBrk="0" hangingPunct="1">
      <a:defRPr sz="2400" i="1" kern="1200">
        <a:solidFill>
          <a:schemeClr val="tx1"/>
        </a:solidFill>
        <a:latin typeface="Times New Roman" pitchFamily="18" charset="0"/>
        <a:ea typeface="+mn-ea"/>
        <a:cs typeface="+mn-cs"/>
      </a:defRPr>
    </a:lvl7pPr>
    <a:lvl8pPr marL="3200400" algn="l" defTabSz="914400" rtl="0" eaLnBrk="1" latinLnBrk="0" hangingPunct="1">
      <a:defRPr sz="2400" i="1" kern="1200">
        <a:solidFill>
          <a:schemeClr val="tx1"/>
        </a:solidFill>
        <a:latin typeface="Times New Roman" pitchFamily="18" charset="0"/>
        <a:ea typeface="+mn-ea"/>
        <a:cs typeface="+mn-cs"/>
      </a:defRPr>
    </a:lvl8pPr>
    <a:lvl9pPr marL="3657600" algn="l" defTabSz="914400" rtl="0" eaLnBrk="1" latinLnBrk="0" hangingPunct="1">
      <a:defRPr sz="2400" i="1" kern="1200">
        <a:solidFill>
          <a:schemeClr val="tx1"/>
        </a:solidFill>
        <a:latin typeface="Times New Roman" pitchFamily="18"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ECFF"/>
    <a:srgbClr val="BEC882"/>
    <a:srgbClr val="EAEAEA"/>
    <a:srgbClr val="FF9999"/>
    <a:srgbClr val="FF7C80"/>
    <a:srgbClr val="FFFF00"/>
    <a:srgbClr val="CCFFCC"/>
    <a:srgbClr val="FF6600"/>
    <a:srgbClr val="FF33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vertBarState="maximized">
    <p:restoredLeft sz="15621" autoAdjust="0"/>
    <p:restoredTop sz="68777" autoAdjust="0"/>
  </p:normalViewPr>
  <p:slideViewPr>
    <p:cSldViewPr snapToGrid="0">
      <p:cViewPr varScale="1">
        <p:scale>
          <a:sx n="125" d="100"/>
          <a:sy n="125" d="100"/>
        </p:scale>
        <p:origin x="-3060" y="-8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2082"/>
    </p:cViewPr>
  </p:sorterViewPr>
  <p:notesViewPr>
    <p:cSldViewPr snapToGrid="0">
      <p:cViewPr>
        <p:scale>
          <a:sx n="100" d="100"/>
          <a:sy n="100" d="100"/>
        </p:scale>
        <p:origin x="-5388" y="-1206"/>
      </p:cViewPr>
      <p:guideLst>
        <p:guide orient="horz" pos="3024"/>
        <p:guide pos="2304"/>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tableStyles" Target="tableStyles.xml"/><Relationship Id="rId3" Type="http://schemas.openxmlformats.org/officeDocument/2006/relationships/slideMaster" Target="slideMasters/slideMaster3.xml"/><Relationship Id="rId21" Type="http://schemas.openxmlformats.org/officeDocument/2006/relationships/slide" Target="slides/slide17.xml"/><Relationship Id="rId34" Type="http://schemas.openxmlformats.org/officeDocument/2006/relationships/notesMaster" Target="notesMasters/notes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handoutMaster" Target="handoutMasters/handoutMaster1.xml"/></Relationships>
</file>

<file path=ppt/charts/_rels/chart1.xml.rels><?xml version="1.0" encoding="UTF-8" standalone="yes"?>
<Relationships xmlns="http://schemas.openxmlformats.org/package/2006/relationships"><Relationship Id="rId1" Type="http://schemas.openxmlformats.org/officeDocument/2006/relationships/oleObject" Target="file:///C:\Users\Kellogg\Documents\Kellogg\OPNS%20454\Sweet%20E's%20Ops%20Project\Sweet%20E's%20Analysis%20-%20FINAL_DATA.xlsx"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file:///C:\Documents%20and%20Settings\g512155\Local%20Settings\Temporary%20Internet%20Files\Content.Outlook\QZKJ2XVQ\Skeba%20Baking%20Analysis%20of%20Sweet%20E's%2012%2030.xls"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en-US"/>
  <c:chart>
    <c:title>
      <c:tx>
        <c:rich>
          <a:bodyPr/>
          <a:lstStyle/>
          <a:p>
            <a:pPr>
              <a:defRPr/>
            </a:pPr>
            <a:r>
              <a:rPr lang="en-US" dirty="0" smtClean="0"/>
              <a:t>Sugar &amp; Spice Financial Performance</a:t>
            </a:r>
            <a:endParaRPr lang="en-US" dirty="0"/>
          </a:p>
        </c:rich>
      </c:tx>
      <c:layout/>
    </c:title>
    <c:plotArea>
      <c:layout/>
      <c:barChart>
        <c:barDir val="col"/>
        <c:grouping val="stacked"/>
        <c:ser>
          <c:idx val="1"/>
          <c:order val="0"/>
          <c:tx>
            <c:strRef>
              <c:f>'Presentation Charts'!$B$7</c:f>
              <c:strCache>
                <c:ptCount val="1"/>
                <c:pt idx="0">
                  <c:v>Gross Margin</c:v>
                </c:pt>
              </c:strCache>
            </c:strRef>
          </c:tx>
          <c:spPr>
            <a:solidFill>
              <a:srgbClr val="F8F8F8"/>
            </a:solidFill>
            <a:ln>
              <a:solidFill>
                <a:schemeClr val="tx1"/>
              </a:solidFill>
            </a:ln>
          </c:spPr>
          <c:dPt>
            <c:idx val="6"/>
            <c:spPr>
              <a:solidFill>
                <a:srgbClr val="00B0F0"/>
              </a:solidFill>
              <a:ln>
                <a:solidFill>
                  <a:schemeClr val="tx1"/>
                </a:solidFill>
              </a:ln>
            </c:spPr>
          </c:dPt>
          <c:dPt>
            <c:idx val="8"/>
            <c:spPr>
              <a:solidFill>
                <a:srgbClr val="00B0F0"/>
              </a:solidFill>
              <a:ln>
                <a:solidFill>
                  <a:schemeClr val="tx1"/>
                </a:solidFill>
              </a:ln>
            </c:spPr>
          </c:dPt>
          <c:dPt>
            <c:idx val="10"/>
            <c:spPr>
              <a:solidFill>
                <a:srgbClr val="00B0F0"/>
              </a:solidFill>
              <a:ln>
                <a:solidFill>
                  <a:schemeClr val="tx1"/>
                </a:solidFill>
              </a:ln>
            </c:spPr>
          </c:dPt>
          <c:cat>
            <c:numRef>
              <c:f>'Presentation Charts'!$C$5:$O$5</c:f>
              <c:numCache>
                <c:formatCode>mmm\-yy</c:formatCode>
                <c:ptCount val="13"/>
                <c:pt idx="0">
                  <c:v>39904</c:v>
                </c:pt>
                <c:pt idx="1">
                  <c:v>39934</c:v>
                </c:pt>
                <c:pt idx="2">
                  <c:v>39965</c:v>
                </c:pt>
                <c:pt idx="3">
                  <c:v>39995</c:v>
                </c:pt>
                <c:pt idx="4">
                  <c:v>40026</c:v>
                </c:pt>
                <c:pt idx="5">
                  <c:v>40057</c:v>
                </c:pt>
                <c:pt idx="6">
                  <c:v>40087</c:v>
                </c:pt>
                <c:pt idx="7">
                  <c:v>40118</c:v>
                </c:pt>
                <c:pt idx="8">
                  <c:v>40148</c:v>
                </c:pt>
                <c:pt idx="9">
                  <c:v>40179</c:v>
                </c:pt>
                <c:pt idx="10">
                  <c:v>40210</c:v>
                </c:pt>
                <c:pt idx="11">
                  <c:v>40238</c:v>
                </c:pt>
                <c:pt idx="12">
                  <c:v>40269</c:v>
                </c:pt>
              </c:numCache>
            </c:numRef>
          </c:cat>
          <c:val>
            <c:numRef>
              <c:f>'Presentation Charts'!$C$7:$O$7</c:f>
              <c:numCache>
                <c:formatCode>"$"#,##0_);[Red]\("$"#,##0\)</c:formatCode>
                <c:ptCount val="13"/>
                <c:pt idx="0">
                  <c:v>2430</c:v>
                </c:pt>
                <c:pt idx="1">
                  <c:v>358.5</c:v>
                </c:pt>
                <c:pt idx="2">
                  <c:v>247</c:v>
                </c:pt>
                <c:pt idx="3">
                  <c:v>1669.5</c:v>
                </c:pt>
                <c:pt idx="4">
                  <c:v>2512.5</c:v>
                </c:pt>
                <c:pt idx="5">
                  <c:v>1752.5</c:v>
                </c:pt>
                <c:pt idx="6">
                  <c:v>4251.96</c:v>
                </c:pt>
                <c:pt idx="7">
                  <c:v>2613</c:v>
                </c:pt>
                <c:pt idx="8">
                  <c:v>6498.1500000000024</c:v>
                </c:pt>
                <c:pt idx="9">
                  <c:v>2600.1499999999987</c:v>
                </c:pt>
                <c:pt idx="10">
                  <c:v>4681.5</c:v>
                </c:pt>
                <c:pt idx="11">
                  <c:v>3427.4</c:v>
                </c:pt>
                <c:pt idx="12">
                  <c:v>1472.875</c:v>
                </c:pt>
              </c:numCache>
            </c:numRef>
          </c:val>
        </c:ser>
        <c:overlap val="100"/>
        <c:axId val="75048832"/>
        <c:axId val="75050368"/>
      </c:barChart>
      <c:lineChart>
        <c:grouping val="standard"/>
        <c:ser>
          <c:idx val="2"/>
          <c:order val="1"/>
          <c:tx>
            <c:strRef>
              <c:f>'Presentation Charts'!$B$8</c:f>
              <c:strCache>
                <c:ptCount val="1"/>
                <c:pt idx="0">
                  <c:v>Fixed Costs</c:v>
                </c:pt>
              </c:strCache>
            </c:strRef>
          </c:tx>
          <c:spPr>
            <a:ln w="38100"/>
          </c:spPr>
          <c:marker>
            <c:symbol val="none"/>
          </c:marker>
          <c:cat>
            <c:numRef>
              <c:f>'Presentation Charts'!$C$5:$O$5</c:f>
              <c:numCache>
                <c:formatCode>mmm\-yy</c:formatCode>
                <c:ptCount val="13"/>
                <c:pt idx="0">
                  <c:v>39904</c:v>
                </c:pt>
                <c:pt idx="1">
                  <c:v>39934</c:v>
                </c:pt>
                <c:pt idx="2">
                  <c:v>39965</c:v>
                </c:pt>
                <c:pt idx="3">
                  <c:v>39995</c:v>
                </c:pt>
                <c:pt idx="4">
                  <c:v>40026</c:v>
                </c:pt>
                <c:pt idx="5">
                  <c:v>40057</c:v>
                </c:pt>
                <c:pt idx="6">
                  <c:v>40087</c:v>
                </c:pt>
                <c:pt idx="7">
                  <c:v>40118</c:v>
                </c:pt>
                <c:pt idx="8">
                  <c:v>40148</c:v>
                </c:pt>
                <c:pt idx="9">
                  <c:v>40179</c:v>
                </c:pt>
                <c:pt idx="10">
                  <c:v>40210</c:v>
                </c:pt>
                <c:pt idx="11">
                  <c:v>40238</c:v>
                </c:pt>
                <c:pt idx="12">
                  <c:v>40269</c:v>
                </c:pt>
              </c:numCache>
            </c:numRef>
          </c:cat>
          <c:val>
            <c:numRef>
              <c:f>'Presentation Charts'!$C$8:$O$8</c:f>
              <c:numCache>
                <c:formatCode>General</c:formatCode>
                <c:ptCount val="13"/>
                <c:pt idx="0">
                  <c:v>3000</c:v>
                </c:pt>
                <c:pt idx="1">
                  <c:v>3000</c:v>
                </c:pt>
                <c:pt idx="2">
                  <c:v>3000</c:v>
                </c:pt>
                <c:pt idx="3">
                  <c:v>3000</c:v>
                </c:pt>
                <c:pt idx="4">
                  <c:v>3000</c:v>
                </c:pt>
                <c:pt idx="5">
                  <c:v>3000</c:v>
                </c:pt>
                <c:pt idx="6">
                  <c:v>3000</c:v>
                </c:pt>
                <c:pt idx="7">
                  <c:v>3000</c:v>
                </c:pt>
                <c:pt idx="8">
                  <c:v>3000</c:v>
                </c:pt>
                <c:pt idx="9">
                  <c:v>3000</c:v>
                </c:pt>
                <c:pt idx="10">
                  <c:v>3000</c:v>
                </c:pt>
                <c:pt idx="11">
                  <c:v>3000</c:v>
                </c:pt>
                <c:pt idx="12">
                  <c:v>3000</c:v>
                </c:pt>
              </c:numCache>
            </c:numRef>
          </c:val>
        </c:ser>
        <c:marker val="1"/>
        <c:axId val="75074176"/>
        <c:axId val="75072640"/>
      </c:lineChart>
      <c:dateAx>
        <c:axId val="75048832"/>
        <c:scaling>
          <c:orientation val="minMax"/>
        </c:scaling>
        <c:axPos val="b"/>
        <c:numFmt formatCode="mmm\-yy" sourceLinked="1"/>
        <c:tickLblPos val="nextTo"/>
        <c:txPr>
          <a:bodyPr/>
          <a:lstStyle/>
          <a:p>
            <a:pPr>
              <a:defRPr b="1"/>
            </a:pPr>
            <a:endParaRPr lang="en-US"/>
          </a:p>
        </c:txPr>
        <c:crossAx val="75050368"/>
        <c:crosses val="autoZero"/>
        <c:auto val="1"/>
        <c:lblOffset val="100"/>
      </c:dateAx>
      <c:valAx>
        <c:axId val="75050368"/>
        <c:scaling>
          <c:orientation val="minMax"/>
          <c:max val="8000"/>
        </c:scaling>
        <c:axPos val="l"/>
        <c:numFmt formatCode="&quot;$&quot;#,##0_);[Red]\(&quot;$&quot;#,##0\)" sourceLinked="1"/>
        <c:tickLblPos val="nextTo"/>
        <c:txPr>
          <a:bodyPr/>
          <a:lstStyle/>
          <a:p>
            <a:pPr>
              <a:defRPr sz="1200"/>
            </a:pPr>
            <a:endParaRPr lang="en-US"/>
          </a:p>
        </c:txPr>
        <c:crossAx val="75048832"/>
        <c:crosses val="autoZero"/>
        <c:crossBetween val="between"/>
        <c:majorUnit val="2000"/>
      </c:valAx>
      <c:valAx>
        <c:axId val="75072640"/>
        <c:scaling>
          <c:orientation val="minMax"/>
          <c:max val="14000"/>
        </c:scaling>
        <c:delete val="1"/>
        <c:axPos val="r"/>
        <c:numFmt formatCode="General" sourceLinked="1"/>
        <c:tickLblPos val="none"/>
        <c:crossAx val="75074176"/>
        <c:crosses val="max"/>
        <c:crossBetween val="between"/>
        <c:majorUnit val="2000"/>
      </c:valAx>
      <c:dateAx>
        <c:axId val="75074176"/>
        <c:scaling>
          <c:orientation val="minMax"/>
        </c:scaling>
        <c:delete val="1"/>
        <c:axPos val="b"/>
        <c:numFmt formatCode="mmm\-yy" sourceLinked="1"/>
        <c:tickLblPos val="none"/>
        <c:crossAx val="75072640"/>
        <c:crosses val="autoZero"/>
        <c:auto val="1"/>
        <c:lblOffset val="100"/>
      </c:dateAx>
    </c:plotArea>
    <c:legend>
      <c:legendPos val="t"/>
      <c:layout/>
      <c:txPr>
        <a:bodyPr/>
        <a:lstStyle/>
        <a:p>
          <a:pPr>
            <a:defRPr sz="1600"/>
          </a:pPr>
          <a:endParaRPr lang="en-US"/>
        </a:p>
      </c:txPr>
    </c:legend>
    <c:plotVisOnly val="1"/>
    <c:dispBlanksAs val="gap"/>
  </c:chart>
  <c:spPr>
    <a:solidFill>
      <a:schemeClr val="accent2">
        <a:lumMod val="20000"/>
        <a:lumOff val="80000"/>
      </a:schemeClr>
    </a:solidFill>
    <a:ln>
      <a:noFill/>
    </a:ln>
  </c:spPr>
  <c:externalData r:id="rId1"/>
</c:chartSpace>
</file>

<file path=ppt/charts/chart2.xml><?xml version="1.0" encoding="utf-8"?>
<c:chartSpace xmlns:c="http://schemas.openxmlformats.org/drawingml/2006/chart" xmlns:a="http://schemas.openxmlformats.org/drawingml/2006/main" xmlns:r="http://schemas.openxmlformats.org/officeDocument/2006/relationships">
  <c:date1904 val="1"/>
  <c:lang val="en-US"/>
  <c:chart>
    <c:plotArea>
      <c:layout/>
      <c:barChart>
        <c:barDir val="col"/>
        <c:grouping val="stacked"/>
        <c:ser>
          <c:idx val="0"/>
          <c:order val="0"/>
          <c:spPr>
            <a:solidFill>
              <a:srgbClr val="FF0066"/>
            </a:solidFill>
          </c:spPr>
          <c:dPt>
            <c:idx val="0"/>
            <c:spPr>
              <a:solidFill>
                <a:srgbClr val="FF0066"/>
              </a:solidFill>
              <a:ln>
                <a:solidFill>
                  <a:sysClr val="windowText" lastClr="000000"/>
                </a:solidFill>
              </a:ln>
            </c:spPr>
          </c:dPt>
          <c:dPt>
            <c:idx val="1"/>
            <c:spPr>
              <a:noFill/>
            </c:spPr>
          </c:dPt>
          <c:dPt>
            <c:idx val="2"/>
            <c:spPr>
              <a:noFill/>
            </c:spPr>
          </c:dPt>
          <c:dPt>
            <c:idx val="3"/>
            <c:spPr>
              <a:noFill/>
            </c:spPr>
          </c:dPt>
          <c:dPt>
            <c:idx val="4"/>
            <c:spPr>
              <a:noFill/>
            </c:spPr>
          </c:dPt>
          <c:dPt>
            <c:idx val="5"/>
            <c:spPr>
              <a:solidFill>
                <a:srgbClr val="FF0066"/>
              </a:solidFill>
              <a:ln>
                <a:solidFill>
                  <a:sysClr val="windowText" lastClr="000000"/>
                </a:solidFill>
              </a:ln>
            </c:spPr>
          </c:dPt>
          <c:dPt>
            <c:idx val="6"/>
            <c:spPr>
              <a:noFill/>
            </c:spPr>
          </c:dPt>
          <c:dPt>
            <c:idx val="7"/>
            <c:spPr>
              <a:solidFill>
                <a:schemeClr val="tx1"/>
              </a:solidFill>
              <a:ln>
                <a:solidFill>
                  <a:srgbClr val="FF0066"/>
                </a:solidFill>
              </a:ln>
            </c:spPr>
          </c:dPt>
          <c:dLbls>
            <c:dLbl>
              <c:idx val="1"/>
              <c:delete val="1"/>
            </c:dLbl>
            <c:dLbl>
              <c:idx val="2"/>
              <c:delete val="1"/>
            </c:dLbl>
            <c:dLbl>
              <c:idx val="3"/>
              <c:delete val="1"/>
            </c:dLbl>
            <c:dLbl>
              <c:idx val="4"/>
              <c:delete val="1"/>
            </c:dLbl>
            <c:dLbl>
              <c:idx val="6"/>
              <c:delete val="1"/>
            </c:dLbl>
            <c:dLbl>
              <c:idx val="7"/>
              <c:numFmt formatCode="\$#,##0" sourceLinked="0"/>
              <c:spPr/>
              <c:txPr>
                <a:bodyPr/>
                <a:lstStyle/>
                <a:p>
                  <a:pPr>
                    <a:defRPr sz="1800" b="1">
                      <a:solidFill>
                        <a:srgbClr val="FF0066"/>
                      </a:solidFill>
                    </a:defRPr>
                  </a:pPr>
                  <a:endParaRPr lang="en-US"/>
                </a:p>
              </c:txPr>
            </c:dLbl>
            <c:dLbl>
              <c:idx val="8"/>
              <c:numFmt formatCode="\$#,##0" sourceLinked="0"/>
              <c:spPr/>
              <c:txPr>
                <a:bodyPr/>
                <a:lstStyle/>
                <a:p>
                  <a:pPr>
                    <a:defRPr sz="1800" b="1">
                      <a:solidFill>
                        <a:srgbClr val="FF0066"/>
                      </a:solidFill>
                    </a:defRPr>
                  </a:pPr>
                  <a:endParaRPr lang="en-US"/>
                </a:p>
              </c:txPr>
            </c:dLbl>
            <c:numFmt formatCode="\$#,##0" sourceLinked="0"/>
            <c:txPr>
              <a:bodyPr/>
              <a:lstStyle/>
              <a:p>
                <a:pPr>
                  <a:defRPr sz="1800" b="1"/>
                </a:pPr>
                <a:endParaRPr lang="en-US"/>
              </a:p>
            </c:txPr>
            <c:showVal val="1"/>
          </c:dLbls>
          <c:cat>
            <c:strRef>
              <c:f>'Floating Bar High Charts'!$A$2:$H$2</c:f>
              <c:strCache>
                <c:ptCount val="8"/>
                <c:pt idx="0">
                  <c:v>Sparkles standard</c:v>
                </c:pt>
                <c:pt idx="1">
                  <c:v>custom ingredients</c:v>
                </c:pt>
                <c:pt idx="2">
                  <c:v>decorations</c:v>
                </c:pt>
                <c:pt idx="3">
                  <c:v>additional labor</c:v>
                </c:pt>
                <c:pt idx="4">
                  <c:v>delevering of fixed costs (due to lower volume)</c:v>
                </c:pt>
                <c:pt idx="5">
                  <c:v>Sparkles custom</c:v>
                </c:pt>
                <c:pt idx="6">
                  <c:v>Operational differences</c:v>
                </c:pt>
                <c:pt idx="7">
                  <c:v>S&amp;S Custom</c:v>
                </c:pt>
              </c:strCache>
            </c:strRef>
          </c:cat>
          <c:val>
            <c:numRef>
              <c:f>'Floating Bar High Charts'!$A$3:$H$3</c:f>
              <c:numCache>
                <c:formatCode>"$"#,##0.00</c:formatCode>
                <c:ptCount val="8"/>
                <c:pt idx="0">
                  <c:v>93.883777777777539</c:v>
                </c:pt>
                <c:pt idx="1">
                  <c:v>93.883777777777539</c:v>
                </c:pt>
                <c:pt idx="2">
                  <c:v>101.4077777777778</c:v>
                </c:pt>
                <c:pt idx="3">
                  <c:v>130.20777777777778</c:v>
                </c:pt>
                <c:pt idx="4">
                  <c:v>152.00777777777779</c:v>
                </c:pt>
                <c:pt idx="5">
                  <c:v>212.32523809523849</c:v>
                </c:pt>
                <c:pt idx="6">
                  <c:v>174.69333333333341</c:v>
                </c:pt>
                <c:pt idx="7">
                  <c:v>174.69333333333341</c:v>
                </c:pt>
              </c:numCache>
            </c:numRef>
          </c:val>
        </c:ser>
        <c:ser>
          <c:idx val="1"/>
          <c:order val="1"/>
          <c:spPr>
            <a:solidFill>
              <a:schemeClr val="bg1">
                <a:lumMod val="85000"/>
              </a:schemeClr>
            </a:solidFill>
            <a:ln>
              <a:solidFill>
                <a:sysClr val="windowText" lastClr="000000"/>
              </a:solidFill>
            </a:ln>
          </c:spPr>
          <c:dPt>
            <c:idx val="6"/>
            <c:spPr>
              <a:solidFill>
                <a:srgbClr val="FF0000"/>
              </a:solidFill>
              <a:ln>
                <a:solidFill>
                  <a:sysClr val="windowText" lastClr="000000"/>
                </a:solidFill>
              </a:ln>
            </c:spPr>
          </c:dPt>
          <c:dLbls>
            <c:dLbl>
              <c:idx val="7"/>
              <c:layout>
                <c:manualLayout>
                  <c:x val="0"/>
                  <c:y val="2.4489795918367412E-2"/>
                </c:manualLayout>
              </c:layout>
              <c:dLblPos val="ctr"/>
              <c:showVal val="1"/>
            </c:dLbl>
            <c:numFmt formatCode="\$#,##0" sourceLinked="0"/>
            <c:txPr>
              <a:bodyPr anchor="ctr" anchorCtr="0"/>
              <a:lstStyle/>
              <a:p>
                <a:pPr>
                  <a:defRPr sz="1200" b="1">
                    <a:solidFill>
                      <a:sysClr val="windowText" lastClr="000000"/>
                    </a:solidFill>
                  </a:defRPr>
                </a:pPr>
                <a:endParaRPr lang="en-US"/>
              </a:p>
            </c:txPr>
            <c:showVal val="1"/>
          </c:dLbls>
          <c:cat>
            <c:strRef>
              <c:f>'Floating Bar High Charts'!$A$2:$G$2</c:f>
              <c:strCache>
                <c:ptCount val="7"/>
                <c:pt idx="0">
                  <c:v>Sparkles standard</c:v>
                </c:pt>
                <c:pt idx="1">
                  <c:v>custom ingredients</c:v>
                </c:pt>
                <c:pt idx="2">
                  <c:v>decorations</c:v>
                </c:pt>
                <c:pt idx="3">
                  <c:v>additional labor</c:v>
                </c:pt>
                <c:pt idx="4">
                  <c:v>delevering of fixed costs (due to lower volume)</c:v>
                </c:pt>
                <c:pt idx="5">
                  <c:v>Sparkles custom</c:v>
                </c:pt>
                <c:pt idx="6">
                  <c:v>Operational differences</c:v>
                </c:pt>
              </c:strCache>
            </c:strRef>
          </c:cat>
          <c:val>
            <c:numRef>
              <c:f>'Floating Bar High Charts'!$A$4:$H$4</c:f>
              <c:numCache>
                <c:formatCode>"$"#,##0.00</c:formatCode>
                <c:ptCount val="8"/>
                <c:pt idx="1">
                  <c:v>7.5239999999999956</c:v>
                </c:pt>
                <c:pt idx="2">
                  <c:v>28.799999999999986</c:v>
                </c:pt>
                <c:pt idx="3">
                  <c:v>21.799999999999986</c:v>
                </c:pt>
                <c:pt idx="4">
                  <c:v>60.317460317460188</c:v>
                </c:pt>
                <c:pt idx="6">
                  <c:v>37.631904761904742</c:v>
                </c:pt>
              </c:numCache>
            </c:numRef>
          </c:val>
        </c:ser>
        <c:dLbls>
          <c:showVal val="1"/>
        </c:dLbls>
        <c:gapWidth val="0"/>
        <c:overlap val="100"/>
        <c:axId val="74648576"/>
        <c:axId val="74658560"/>
      </c:barChart>
      <c:catAx>
        <c:axId val="74648576"/>
        <c:scaling>
          <c:orientation val="minMax"/>
        </c:scaling>
        <c:axPos val="b"/>
        <c:numFmt formatCode="General" sourceLinked="1"/>
        <c:majorTickMark val="none"/>
        <c:tickLblPos val="nextTo"/>
        <c:crossAx val="74658560"/>
        <c:crosses val="autoZero"/>
        <c:auto val="1"/>
        <c:lblAlgn val="ctr"/>
        <c:lblOffset val="100"/>
      </c:catAx>
      <c:valAx>
        <c:axId val="74658560"/>
        <c:scaling>
          <c:orientation val="minMax"/>
        </c:scaling>
        <c:delete val="1"/>
        <c:axPos val="l"/>
        <c:numFmt formatCode="&quot;$&quot;#,##0.00" sourceLinked="1"/>
        <c:tickLblPos val="none"/>
        <c:crossAx val="74648576"/>
        <c:crosses val="autoZero"/>
        <c:crossBetween val="between"/>
      </c:valAx>
    </c:plotArea>
    <c:plotVisOnly val="1"/>
    <c:dispBlanksAs val="gap"/>
  </c:chart>
  <c:externalData r:id="rId1"/>
</c:chartSpace>
</file>

<file path=ppt/diagrams/colors1.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78488E9-F429-764A-BCB8-15B61500D7A9}" type="doc">
      <dgm:prSet loTypeId="urn:microsoft.com/office/officeart/2005/8/layout/pyramid4" loCatId="pyramid" qsTypeId="urn:microsoft.com/office/officeart/2005/8/quickstyle/simple4" qsCatId="simple" csTypeId="urn:microsoft.com/office/officeart/2005/8/colors/accent1_4" csCatId="accent1" phldr="1"/>
      <dgm:spPr/>
      <dgm:t>
        <a:bodyPr/>
        <a:lstStyle/>
        <a:p>
          <a:endParaRPr lang="en-US"/>
        </a:p>
      </dgm:t>
    </dgm:pt>
    <dgm:pt modelId="{80187C9A-FEFD-434B-8FAC-5F0A0D851023}">
      <dgm:prSet phldrT="[Text]" custT="1"/>
      <dgm:spPr/>
      <dgm:t>
        <a:bodyPr/>
        <a:lstStyle/>
        <a:p>
          <a:endParaRPr lang="en-US" sz="24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367B4CB5-31D2-6A41-B72B-D298F5E2E83C}" type="parTrans" cxnId="{B0003D08-6D56-FC4E-A69F-E4880617DC24}">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6A29435D-C77C-234D-AC7F-2FDBD12BE20F}" type="sibTrans" cxnId="{B0003D08-6D56-FC4E-A69F-E4880617DC24}">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A2133739-58CC-5D45-88D0-0B85518225FD}">
      <dgm:prSet phldrT="[Text]" custT="1"/>
      <dgm:spPr/>
      <dgm:t>
        <a:bodyPr/>
        <a:lstStyle/>
        <a:p>
          <a:endParaRPr lang="en-US" sz="24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AE3E917B-4ED9-8E4A-8A54-C2A8CDAC1B0D}" type="parTrans" cxnId="{891AADAA-9585-B14D-BBB8-A94E536E0160}">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11B90C9F-1DA2-0D46-B643-CC9D6EF3B37E}" type="sibTrans" cxnId="{891AADAA-9585-B14D-BBB8-A94E536E0160}">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9EAE6792-C656-3F46-9BE5-78EA6FA6DB4C}">
      <dgm:prSet phldrT="[Text]" custT="1"/>
      <dgm:spPr/>
      <dgm:t>
        <a:bodyPr/>
        <a:lstStyle/>
        <a:p>
          <a:endParaRPr lang="en-US" sz="24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357E2991-F51D-3C43-95E9-4D5825747537}" type="parTrans" cxnId="{11860F49-7E2B-AA40-B773-9B4E5BA12053}">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DAB4B04B-0B48-0241-88E7-226B51648E3D}" type="sibTrans" cxnId="{11860F49-7E2B-AA40-B773-9B4E5BA12053}">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AA2FB89F-C470-B44E-AC59-C9FA0E2D15F2}">
      <dgm:prSet phldrT="[Text]" custT="1"/>
      <dgm:spPr/>
      <dgm:t>
        <a:bodyPr/>
        <a:lstStyle/>
        <a:p>
          <a:endParaRPr lang="en-US" sz="24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6B116357-C8E2-7C40-B43E-3575E1E3853A}" type="parTrans" cxnId="{8557BDF4-D03F-A842-A79C-14DFA379A074}">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5E85DD15-ABDD-5543-9E54-2B23B65CD1E0}" type="sibTrans" cxnId="{8557BDF4-D03F-A842-A79C-14DFA379A074}">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8E50B0F8-BD19-1343-8DD1-7758ED02554B}" type="pres">
      <dgm:prSet presAssocID="{678488E9-F429-764A-BCB8-15B61500D7A9}" presName="compositeShape" presStyleCnt="0">
        <dgm:presLayoutVars>
          <dgm:chMax val="9"/>
          <dgm:dir/>
          <dgm:resizeHandles val="exact"/>
        </dgm:presLayoutVars>
      </dgm:prSet>
      <dgm:spPr/>
      <dgm:t>
        <a:bodyPr/>
        <a:lstStyle/>
        <a:p>
          <a:endParaRPr lang="en-US"/>
        </a:p>
      </dgm:t>
    </dgm:pt>
    <dgm:pt modelId="{8CB75068-601B-7B46-AE0F-1D9DC79E16E0}" type="pres">
      <dgm:prSet presAssocID="{678488E9-F429-764A-BCB8-15B61500D7A9}" presName="triangle1" presStyleLbl="node1" presStyleIdx="0" presStyleCnt="4" custScaleX="162751">
        <dgm:presLayoutVars>
          <dgm:bulletEnabled val="1"/>
        </dgm:presLayoutVars>
      </dgm:prSet>
      <dgm:spPr/>
      <dgm:t>
        <a:bodyPr/>
        <a:lstStyle/>
        <a:p>
          <a:endParaRPr lang="en-US"/>
        </a:p>
      </dgm:t>
    </dgm:pt>
    <dgm:pt modelId="{D89831E2-8F66-044A-8A21-10BA8F9799CB}" type="pres">
      <dgm:prSet presAssocID="{678488E9-F429-764A-BCB8-15B61500D7A9}" presName="triangle2" presStyleLbl="node1" presStyleIdx="1" presStyleCnt="4" custScaleX="160743" custLinFactNeighborX="-29869">
        <dgm:presLayoutVars>
          <dgm:bulletEnabled val="1"/>
        </dgm:presLayoutVars>
      </dgm:prSet>
      <dgm:spPr/>
      <dgm:t>
        <a:bodyPr/>
        <a:lstStyle/>
        <a:p>
          <a:endParaRPr lang="en-US"/>
        </a:p>
      </dgm:t>
    </dgm:pt>
    <dgm:pt modelId="{BAD5D478-11BA-D045-A5CB-CADEDE07340F}" type="pres">
      <dgm:prSet presAssocID="{678488E9-F429-764A-BCB8-15B61500D7A9}" presName="triangle3" presStyleLbl="node1" presStyleIdx="2" presStyleCnt="4" custScaleX="162751">
        <dgm:presLayoutVars>
          <dgm:bulletEnabled val="1"/>
        </dgm:presLayoutVars>
      </dgm:prSet>
      <dgm:spPr/>
      <dgm:t>
        <a:bodyPr/>
        <a:lstStyle/>
        <a:p>
          <a:endParaRPr lang="en-US"/>
        </a:p>
      </dgm:t>
    </dgm:pt>
    <dgm:pt modelId="{106543B8-F3ED-2744-81A5-AD42C44AB69E}" type="pres">
      <dgm:prSet presAssocID="{678488E9-F429-764A-BCB8-15B61500D7A9}" presName="triangle4" presStyleLbl="node1" presStyleIdx="3" presStyleCnt="4" custScaleX="162751" custLinFactNeighborX="31878">
        <dgm:presLayoutVars>
          <dgm:bulletEnabled val="1"/>
        </dgm:presLayoutVars>
      </dgm:prSet>
      <dgm:spPr/>
      <dgm:t>
        <a:bodyPr/>
        <a:lstStyle/>
        <a:p>
          <a:endParaRPr lang="en-US"/>
        </a:p>
      </dgm:t>
    </dgm:pt>
  </dgm:ptLst>
  <dgm:cxnLst>
    <dgm:cxn modelId="{8557BDF4-D03F-A842-A79C-14DFA379A074}" srcId="{678488E9-F429-764A-BCB8-15B61500D7A9}" destId="{AA2FB89F-C470-B44E-AC59-C9FA0E2D15F2}" srcOrd="3" destOrd="0" parTransId="{6B116357-C8E2-7C40-B43E-3575E1E3853A}" sibTransId="{5E85DD15-ABDD-5543-9E54-2B23B65CD1E0}"/>
    <dgm:cxn modelId="{11860F49-7E2B-AA40-B773-9B4E5BA12053}" srcId="{678488E9-F429-764A-BCB8-15B61500D7A9}" destId="{9EAE6792-C656-3F46-9BE5-78EA6FA6DB4C}" srcOrd="2" destOrd="0" parTransId="{357E2991-F51D-3C43-95E9-4D5825747537}" sibTransId="{DAB4B04B-0B48-0241-88E7-226B51648E3D}"/>
    <dgm:cxn modelId="{6209E435-4154-4A4B-B52A-5413AB773DD0}" type="presOf" srcId="{80187C9A-FEFD-434B-8FAC-5F0A0D851023}" destId="{8CB75068-601B-7B46-AE0F-1D9DC79E16E0}" srcOrd="0" destOrd="0" presId="urn:microsoft.com/office/officeart/2005/8/layout/pyramid4"/>
    <dgm:cxn modelId="{93A0A686-6C49-49CD-89B1-625BD903346C}" type="presOf" srcId="{AA2FB89F-C470-B44E-AC59-C9FA0E2D15F2}" destId="{106543B8-F3ED-2744-81A5-AD42C44AB69E}" srcOrd="0" destOrd="0" presId="urn:microsoft.com/office/officeart/2005/8/layout/pyramid4"/>
    <dgm:cxn modelId="{96E83ECB-3F05-4403-9064-1E5D4ACB710B}" type="presOf" srcId="{A2133739-58CC-5D45-88D0-0B85518225FD}" destId="{D89831E2-8F66-044A-8A21-10BA8F9799CB}" srcOrd="0" destOrd="0" presId="urn:microsoft.com/office/officeart/2005/8/layout/pyramid4"/>
    <dgm:cxn modelId="{0285DC83-FA27-4EFF-8B42-1B024D71585A}" type="presOf" srcId="{9EAE6792-C656-3F46-9BE5-78EA6FA6DB4C}" destId="{BAD5D478-11BA-D045-A5CB-CADEDE07340F}" srcOrd="0" destOrd="0" presId="urn:microsoft.com/office/officeart/2005/8/layout/pyramid4"/>
    <dgm:cxn modelId="{54C35039-9829-487E-9C73-F51025C5374A}" type="presOf" srcId="{678488E9-F429-764A-BCB8-15B61500D7A9}" destId="{8E50B0F8-BD19-1343-8DD1-7758ED02554B}" srcOrd="0" destOrd="0" presId="urn:microsoft.com/office/officeart/2005/8/layout/pyramid4"/>
    <dgm:cxn modelId="{B0003D08-6D56-FC4E-A69F-E4880617DC24}" srcId="{678488E9-F429-764A-BCB8-15B61500D7A9}" destId="{80187C9A-FEFD-434B-8FAC-5F0A0D851023}" srcOrd="0" destOrd="0" parTransId="{367B4CB5-31D2-6A41-B72B-D298F5E2E83C}" sibTransId="{6A29435D-C77C-234D-AC7F-2FDBD12BE20F}"/>
    <dgm:cxn modelId="{891AADAA-9585-B14D-BBB8-A94E536E0160}" srcId="{678488E9-F429-764A-BCB8-15B61500D7A9}" destId="{A2133739-58CC-5D45-88D0-0B85518225FD}" srcOrd="1" destOrd="0" parTransId="{AE3E917B-4ED9-8E4A-8A54-C2A8CDAC1B0D}" sibTransId="{11B90C9F-1DA2-0D46-B643-CC9D6EF3B37E}"/>
    <dgm:cxn modelId="{ED650E96-A254-45D7-8BB6-52E6CC8462D9}" type="presParOf" srcId="{8E50B0F8-BD19-1343-8DD1-7758ED02554B}" destId="{8CB75068-601B-7B46-AE0F-1D9DC79E16E0}" srcOrd="0" destOrd="0" presId="urn:microsoft.com/office/officeart/2005/8/layout/pyramid4"/>
    <dgm:cxn modelId="{1AA6F6B7-215A-498F-92FB-979566AAE904}" type="presParOf" srcId="{8E50B0F8-BD19-1343-8DD1-7758ED02554B}" destId="{D89831E2-8F66-044A-8A21-10BA8F9799CB}" srcOrd="1" destOrd="0" presId="urn:microsoft.com/office/officeart/2005/8/layout/pyramid4"/>
    <dgm:cxn modelId="{6515329F-1CBF-4991-A19B-9C56D0866BD6}" type="presParOf" srcId="{8E50B0F8-BD19-1343-8DD1-7758ED02554B}" destId="{BAD5D478-11BA-D045-A5CB-CADEDE07340F}" srcOrd="2" destOrd="0" presId="urn:microsoft.com/office/officeart/2005/8/layout/pyramid4"/>
    <dgm:cxn modelId="{A2679F51-0963-4D65-AF6E-FEECEF05AE49}" type="presParOf" srcId="{8E50B0F8-BD19-1343-8DD1-7758ED02554B}" destId="{106543B8-F3ED-2744-81A5-AD42C44AB69E}" srcOrd="3" destOrd="0" presId="urn:microsoft.com/office/officeart/2005/8/layout/pyramid4"/>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8CB75068-601B-7B46-AE0F-1D9DC79E16E0}">
      <dsp:nvSpPr>
        <dsp:cNvPr id="0" name=""/>
        <dsp:cNvSpPr/>
      </dsp:nvSpPr>
      <dsp:spPr>
        <a:xfrm>
          <a:off x="1410138" y="0"/>
          <a:ext cx="2755486" cy="1693069"/>
        </a:xfrm>
        <a:prstGeom prst="triangle">
          <a:avLst/>
        </a:prstGeom>
        <a:gradFill rotWithShape="0">
          <a:gsLst>
            <a:gs pos="0">
              <a:schemeClr val="accent1">
                <a:shade val="50000"/>
                <a:hueOff val="0"/>
                <a:satOff val="0"/>
                <a:lumOff val="0"/>
                <a:alphaOff val="0"/>
                <a:tint val="100000"/>
                <a:shade val="100000"/>
                <a:satMod val="130000"/>
              </a:schemeClr>
            </a:gs>
            <a:gs pos="100000">
              <a:schemeClr val="accent1">
                <a:shade val="5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endParaRPr lang="en-US" sz="24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1410138" y="0"/>
        <a:ext cx="2755486" cy="1693069"/>
      </dsp:txXfrm>
    </dsp:sp>
    <dsp:sp modelId="{D89831E2-8F66-044A-8A21-10BA8F9799CB}">
      <dsp:nvSpPr>
        <dsp:cNvPr id="0" name=""/>
        <dsp:cNvSpPr/>
      </dsp:nvSpPr>
      <dsp:spPr>
        <a:xfrm>
          <a:off x="74900" y="1693069"/>
          <a:ext cx="2721489" cy="1693069"/>
        </a:xfrm>
        <a:prstGeom prst="triangle">
          <a:avLst/>
        </a:prstGeom>
        <a:gradFill rotWithShape="0">
          <a:gsLst>
            <a:gs pos="0">
              <a:schemeClr val="accent1">
                <a:shade val="50000"/>
                <a:hueOff val="180719"/>
                <a:satOff val="-3780"/>
                <a:lumOff val="21031"/>
                <a:alphaOff val="0"/>
                <a:tint val="100000"/>
                <a:shade val="100000"/>
                <a:satMod val="130000"/>
              </a:schemeClr>
            </a:gs>
            <a:gs pos="100000">
              <a:schemeClr val="accent1">
                <a:shade val="50000"/>
                <a:hueOff val="180719"/>
                <a:satOff val="-3780"/>
                <a:lumOff val="21031"/>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endParaRPr lang="en-US" sz="24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74900" y="1693069"/>
        <a:ext cx="2721489" cy="1693069"/>
      </dsp:txXfrm>
    </dsp:sp>
    <dsp:sp modelId="{BAD5D478-11BA-D045-A5CB-CADEDE07340F}">
      <dsp:nvSpPr>
        <dsp:cNvPr id="0" name=""/>
        <dsp:cNvSpPr/>
      </dsp:nvSpPr>
      <dsp:spPr>
        <a:xfrm rot="10800000">
          <a:off x="1410138" y="1693069"/>
          <a:ext cx="2755486" cy="1693069"/>
        </a:xfrm>
        <a:prstGeom prst="triangle">
          <a:avLst/>
        </a:prstGeom>
        <a:gradFill rotWithShape="0">
          <a:gsLst>
            <a:gs pos="0">
              <a:schemeClr val="accent1">
                <a:shade val="50000"/>
                <a:hueOff val="361437"/>
                <a:satOff val="-7560"/>
                <a:lumOff val="42063"/>
                <a:alphaOff val="0"/>
                <a:tint val="100000"/>
                <a:shade val="100000"/>
                <a:satMod val="130000"/>
              </a:schemeClr>
            </a:gs>
            <a:gs pos="100000">
              <a:schemeClr val="accent1">
                <a:shade val="50000"/>
                <a:hueOff val="361437"/>
                <a:satOff val="-7560"/>
                <a:lumOff val="42063"/>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endParaRPr lang="en-US" sz="24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rot="10800000">
        <a:off x="1410138" y="1693069"/>
        <a:ext cx="2755486" cy="1693069"/>
      </dsp:txXfrm>
    </dsp:sp>
    <dsp:sp modelId="{106543B8-F3ED-2744-81A5-AD42C44AB69E}">
      <dsp:nvSpPr>
        <dsp:cNvPr id="0" name=""/>
        <dsp:cNvSpPr/>
      </dsp:nvSpPr>
      <dsp:spPr>
        <a:xfrm>
          <a:off x="2796389" y="1693069"/>
          <a:ext cx="2755486" cy="1693069"/>
        </a:xfrm>
        <a:prstGeom prst="triangle">
          <a:avLst/>
        </a:prstGeom>
        <a:gradFill rotWithShape="0">
          <a:gsLst>
            <a:gs pos="0">
              <a:schemeClr val="accent1">
                <a:shade val="50000"/>
                <a:hueOff val="180719"/>
                <a:satOff val="-3780"/>
                <a:lumOff val="21031"/>
                <a:alphaOff val="0"/>
                <a:tint val="100000"/>
                <a:shade val="100000"/>
                <a:satMod val="130000"/>
              </a:schemeClr>
            </a:gs>
            <a:gs pos="100000">
              <a:schemeClr val="accent1">
                <a:shade val="50000"/>
                <a:hueOff val="180719"/>
                <a:satOff val="-3780"/>
                <a:lumOff val="21031"/>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endParaRPr lang="en-US" sz="24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2796389" y="1693069"/>
        <a:ext cx="2755486" cy="1693069"/>
      </dsp:txXfrm>
    </dsp:sp>
  </dsp:spTree>
</dsp:drawing>
</file>

<file path=ppt/diagrams/layout1.xml><?xml version="1.0" encoding="utf-8"?>
<dgm:layoutDef xmlns:dgm="http://schemas.openxmlformats.org/drawingml/2006/diagram" xmlns:a="http://schemas.openxmlformats.org/drawingml/2006/main" uniqueId="urn:microsoft.com/office/officeart/2005/8/layout/pyramid4">
  <dgm:title val=""/>
  <dgm:desc val=""/>
  <dgm:catLst>
    <dgm:cat type="pyramid" pri="4000"/>
    <dgm:cat type="relationship" pri="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useDef="1">
    <dgm:dataModel>
      <dgm:ptLst/>
      <dgm:bg/>
      <dgm:whole/>
    </dgm:dataModel>
  </dgm:styleData>
  <dgm:clrData useDef="1">
    <dgm:dataModel>
      <dgm:ptLst/>
      <dgm:bg/>
      <dgm:whole/>
    </dgm:dataModel>
  </dgm:clrData>
  <dgm:layoutNode name="compositeShape">
    <dgm:varLst>
      <dgm:chMax val="9"/>
      <dgm:dir/>
      <dgm:resizeHandles val="exact"/>
    </dgm:varLst>
    <dgm:alg type="composite">
      <dgm:param type="ar" val="1"/>
    </dgm:alg>
    <dgm:shape xmlns:r="http://schemas.openxmlformats.org/officeDocument/2006/relationships" r:blip="">
      <dgm:adjLst/>
    </dgm:shape>
    <dgm:presOf/>
    <dgm:choose name="Name0">
      <dgm:if name="Name1" axis="ch" ptType="node" func="cnt" op="lte" val="4">
        <dgm:choose name="Name2">
          <dgm:if name="Name3" axis="ch" ptType="node" func="cnt" op="equ" val="1">
            <dgm:constrLst>
              <dgm:constr type="primFontSz" for="ch" ptType="node" op="equ" val="65"/>
              <dgm:constr type="t" for="ch" forName="triangle1"/>
              <dgm:constr type="l" for="ch" forName="triangle1"/>
              <dgm:constr type="h" for="ch" forName="triangle1" refType="h"/>
              <dgm:constr type="w" for="ch" forName="triangle1" refType="h"/>
            </dgm:constrLst>
          </dgm:if>
          <dgm:else name="Name4">
            <dgm:constrLst>
              <dgm:constr type="primFontSz" for="ch" ptType="node" op="equ" val="65"/>
              <dgm:constr type="t" for="ch" forName="triangle1"/>
              <dgm:constr type="l" for="ch" forName="triangle1" refType="h" fact="0.25"/>
              <dgm:constr type="h" for="ch" forName="triangle1" refType="h" fact="0.5"/>
              <dgm:constr type="w" for="ch" forName="triangle1" refType="h" fact="0.5"/>
              <dgm:constr type="t" for="ch" forName="triangle2" refType="h" fact="0.5"/>
              <dgm:constr type="l" for="ch" forName="triangle2"/>
              <dgm:constr type="h" for="ch" forName="triangle2" refType="h" fact="0.5"/>
              <dgm:constr type="w" for="ch" forName="triangle2" refType="h" fact="0.5"/>
              <dgm:constr type="t" for="ch" forName="triangle3" refType="h" fact="0.5"/>
              <dgm:constr type="l" for="ch" forName="triangle3" refType="h" fact="0.25"/>
              <dgm:constr type="h" for="ch" forName="triangle3" refType="h" fact="0.5"/>
              <dgm:constr type="w" for="ch" forName="triangle3" refType="h" fact="0.5"/>
              <dgm:constr type="t" for="ch" forName="triangle4" refType="h" fact="0.5"/>
              <dgm:constr type="l" for="ch" forName="triangle4" refType="h" fact="0.5"/>
              <dgm:constr type="h" for="ch" forName="triangle4" refType="h" fact="0.5"/>
              <dgm:constr type="w" for="ch" forName="triangle4" refType="h" fact="0.5"/>
            </dgm:constrLst>
          </dgm:else>
        </dgm:choose>
      </dgm:if>
      <dgm:else name="Name5">
        <dgm:constrLst>
          <dgm:constr type="primFontSz" for="ch" ptType="node" op="equ" val="65"/>
          <dgm:constr type="t" for="ch" forName="triangle1"/>
          <dgm:constr type="l" for="ch" forName="triangle1" refType="h" fact="0.33"/>
          <dgm:constr type="h" for="ch" forName="triangle1" refType="h" fact="0.33"/>
          <dgm:constr type="w" for="ch" forName="triangle1" refType="h" fact="0.33"/>
          <dgm:constr type="t" for="ch" forName="triangle2" refType="h" fact="0.33"/>
          <dgm:constr type="l" for="ch" forName="triangle2" refType="h" fact="0.165"/>
          <dgm:constr type="h" for="ch" forName="triangle2" refType="h" fact="0.33"/>
          <dgm:constr type="w" for="ch" forName="triangle2" refType="h" fact="0.33"/>
          <dgm:constr type="t" for="ch" forName="triangle3" refType="h" fact="0.33"/>
          <dgm:constr type="l" for="ch" forName="triangle3" refType="h" fact="0.33"/>
          <dgm:constr type="h" for="ch" forName="triangle3" refType="h" fact="0.33"/>
          <dgm:constr type="w" for="ch" forName="triangle3" refType="h" fact="0.33"/>
          <dgm:constr type="t" for="ch" forName="triangle4" refType="h" fact="0.33"/>
          <dgm:constr type="l" for="ch" forName="triangle4" refType="h" fact="0.495"/>
          <dgm:constr type="h" for="ch" forName="triangle4" refType="h" fact="0.33"/>
          <dgm:constr type="w" for="ch" forName="triangle4" refType="h" fact="0.33"/>
          <dgm:constr type="t" for="ch" forName="triangle5" refType="h" fact="0.66"/>
          <dgm:constr type="l" for="ch" forName="triangle5"/>
          <dgm:constr type="h" for="ch" forName="triangle5" refType="h" fact="0.33"/>
          <dgm:constr type="w" for="ch" forName="triangle5" refType="h" fact="0.33"/>
          <dgm:constr type="t" for="ch" forName="triangle6" refType="h" fact="0.66"/>
          <dgm:constr type="l" for="ch" forName="triangle6" refType="h" fact="0.165"/>
          <dgm:constr type="h" for="ch" forName="triangle6" refType="h" fact="0.33"/>
          <dgm:constr type="w" for="ch" forName="triangle6" refType="h" fact="0.33"/>
          <dgm:constr type="t" for="ch" forName="triangle7" refType="h" fact="0.66"/>
          <dgm:constr type="l" for="ch" forName="triangle7" refType="h" fact="0.33"/>
          <dgm:constr type="h" for="ch" forName="triangle7" refType="h" fact="0.33"/>
          <dgm:constr type="w" for="ch" forName="triangle7" refType="h" fact="0.33"/>
          <dgm:constr type="t" for="ch" forName="triangle8" refType="h" fact="0.66"/>
          <dgm:constr type="l" for="ch" forName="triangle8" refType="h" fact="0.495"/>
          <dgm:constr type="h" for="ch" forName="triangle8" refType="h" fact="0.33"/>
          <dgm:constr type="w" for="ch" forName="triangle8" refType="h" fact="0.33"/>
          <dgm:constr type="t" for="ch" forName="triangle9" refType="h" fact="0.66"/>
          <dgm:constr type="l" for="ch" forName="triangle9" refType="h" fact="0.66"/>
          <dgm:constr type="h" for="ch" forName="triangle9" refType="h" fact="0.33"/>
          <dgm:constr type="w" for="ch" forName="triangle9" refType="h" fact="0.33"/>
        </dgm:constrLst>
      </dgm:else>
    </dgm:choose>
    <dgm:ruleLst/>
    <dgm:choose name="Name6">
      <dgm:if name="Name7" axis="ch" ptType="node" func="cnt" op="gte" val="1">
        <dgm:layoutNode name="triangle1" styleLbl="node1">
          <dgm:varLst>
            <dgm:bulletEnabled val="1"/>
          </dgm:varLst>
          <dgm:alg type="tx">
            <dgm:param type="txAnchorVertCh" val="mid"/>
          </dgm:alg>
          <dgm:shape xmlns:r="http://schemas.openxmlformats.org/officeDocument/2006/relationships" type="triangle"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8"/>
    </dgm:choose>
    <dgm:choose name="Name9">
      <dgm:if name="Name10" axis="ch" ptType="node" func="cnt" op="gte" val="2">
        <dgm:layoutNode name="triangle2" styleLbl="node1">
          <dgm:varLst>
            <dgm:bulletEnabled val="1"/>
          </dgm:varLst>
          <dgm:alg type="tx">
            <dgm:param type="txAnchorVertCh" val="mid"/>
          </dgm:alg>
          <dgm:shape xmlns:r="http://schemas.openxmlformats.org/officeDocument/2006/relationships" type="triangle" r:blip="">
            <dgm:adjLst/>
          </dgm:shape>
          <dgm:choose name="Name11">
            <dgm:if name="Name12" func="var" arg="dir" op="equ" val="norm">
              <dgm:presOf axis="ch desOrSelf" ptType="node node" st="2 1" cnt="1 0"/>
            </dgm:if>
            <dgm:else name="Name13">
              <dgm:presOf axis="ch desOrSelf" ptType="node node" st="4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3" styleLbl="node1">
          <dgm:varLst>
            <dgm:bulletEnabled val="1"/>
          </dgm:varLst>
          <dgm:alg type="tx">
            <dgm:param type="txAnchorVertCh" val="mid"/>
          </dgm:alg>
          <dgm:shape xmlns:r="http://schemas.openxmlformats.org/officeDocument/2006/relationships" rot="180" type="triangle" r:blip="">
            <dgm:adjLst/>
          </dgm:shape>
          <dgm:presOf axis="ch desOrSelf"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4" styleLbl="node1">
          <dgm:varLst>
            <dgm:bulletEnabled val="1"/>
          </dgm:varLst>
          <dgm:alg type="tx">
            <dgm:param type="txAnchorVertCh" val="mid"/>
          </dgm:alg>
          <dgm:shape xmlns:r="http://schemas.openxmlformats.org/officeDocument/2006/relationships" type="triangle" r:blip="">
            <dgm:adjLst/>
          </dgm:shape>
          <dgm:choose name="Name14">
            <dgm:if name="Name15" func="var" arg="dir" op="equ" val="norm">
              <dgm:presOf axis="ch desOrSelf" ptType="node node" st="4 1" cnt="1 0"/>
            </dgm:if>
            <dgm:else name="Name16">
              <dgm:presOf axis="ch desOrSelf" ptType="node node" st="2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7"/>
    </dgm:choose>
    <dgm:choose name="Name18">
      <dgm:if name="Name19" axis="ch" ptType="node" func="cnt" op="gte" val="5">
        <dgm:layoutNode name="triangle5" styleLbl="node1">
          <dgm:varLst>
            <dgm:bulletEnabled val="1"/>
          </dgm:varLst>
          <dgm:alg type="tx">
            <dgm:param type="txAnchorVertCh" val="mid"/>
          </dgm:alg>
          <dgm:shape xmlns:r="http://schemas.openxmlformats.org/officeDocument/2006/relationships" type="triangle" r:blip="">
            <dgm:adjLst/>
          </dgm:shape>
          <dgm:choose name="Name20">
            <dgm:if name="Name21" func="var" arg="dir" op="equ" val="norm">
              <dgm:presOf axis="ch desOrSelf" ptType="node node" st="5 1" cnt="1 0"/>
            </dgm:if>
            <dgm:else name="Name22">
              <dgm:presOf axis="ch desOrSelf" ptType="node node" st="9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6" styleLbl="node1">
          <dgm:varLst>
            <dgm:bulletEnabled val="1"/>
          </dgm:varLst>
          <dgm:alg type="tx">
            <dgm:param type="txAnchorVertCh" val="mid"/>
          </dgm:alg>
          <dgm:shape xmlns:r="http://schemas.openxmlformats.org/officeDocument/2006/relationships" rot="180" type="triangle" r:blip="">
            <dgm:adjLst/>
          </dgm:shape>
          <dgm:choose name="Name23">
            <dgm:if name="Name24" func="var" arg="dir" op="equ" val="norm">
              <dgm:presOf axis="ch desOrSelf" ptType="node node" st="6 1" cnt="1 0"/>
            </dgm:if>
            <dgm:else name="Name25">
              <dgm:presOf axis="ch desOrSelf" ptType="node node" st="8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7" styleLbl="node1">
          <dgm:varLst>
            <dgm:bulletEnabled val="1"/>
          </dgm:varLst>
          <dgm:alg type="tx">
            <dgm:param type="txAnchorVertCh" val="mid"/>
          </dgm:alg>
          <dgm:shape xmlns:r="http://schemas.openxmlformats.org/officeDocument/2006/relationships" type="triangle" r:blip="">
            <dgm:adjLst/>
          </dgm:shape>
          <dgm:presOf axis="ch desOrSelf" ptType="node node" st="7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8" styleLbl="node1">
          <dgm:varLst>
            <dgm:bulletEnabled val="1"/>
          </dgm:varLst>
          <dgm:alg type="tx">
            <dgm:param type="txAnchorVertCh" val="mid"/>
          </dgm:alg>
          <dgm:shape xmlns:r="http://schemas.openxmlformats.org/officeDocument/2006/relationships" rot="180" type="triangle" r:blip="">
            <dgm:adjLst/>
          </dgm:shape>
          <dgm:choose name="Name26">
            <dgm:if name="Name27" func="var" arg="dir" op="equ" val="norm">
              <dgm:presOf axis="ch desOrSelf" ptType="node node" st="8 1" cnt="1 0"/>
            </dgm:if>
            <dgm:else name="Name28">
              <dgm:presOf axis="ch desOrSelf" ptType="node node" st="6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9" styleLbl="node1">
          <dgm:varLst>
            <dgm:bulletEnabled val="1"/>
          </dgm:varLst>
          <dgm:alg type="tx">
            <dgm:param type="txAnchorVertCh" val="mid"/>
          </dgm:alg>
          <dgm:shape xmlns:r="http://schemas.openxmlformats.org/officeDocument/2006/relationships" type="triangle" r:blip="">
            <dgm:adjLst/>
          </dgm:shape>
          <dgm:choose name="Name29">
            <dgm:if name="Name30" func="var" arg="dir" op="equ" val="norm">
              <dgm:presOf axis="ch desOrSelf" ptType="node node" st="9 1" cnt="1 0"/>
            </dgm:if>
            <dgm:else name="Name31">
              <dgm:presOf axis="ch desOrSelf" ptType="node node" st="5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32"/>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674" name="Rectangle 2"/>
          <p:cNvSpPr>
            <a:spLocks noGrp="1" noChangeArrowheads="1"/>
          </p:cNvSpPr>
          <p:nvPr>
            <p:ph type="hdr" sz="quarter"/>
          </p:nvPr>
        </p:nvSpPr>
        <p:spPr bwMode="auto">
          <a:xfrm>
            <a:off x="0" y="0"/>
            <a:ext cx="4789488" cy="396875"/>
          </a:xfrm>
          <a:prstGeom prst="rect">
            <a:avLst/>
          </a:prstGeom>
          <a:noFill/>
          <a:ln w="9525">
            <a:noFill/>
            <a:miter lim="800000"/>
            <a:headEnd/>
            <a:tailEnd/>
          </a:ln>
          <a:effectLst/>
        </p:spPr>
        <p:txBody>
          <a:bodyPr vert="horz" wrap="square" lIns="96469" tIns="48234" rIns="96469" bIns="48234" numCol="1" anchor="t" anchorCtr="0" compatLnSpc="1">
            <a:prstTxWarp prst="textNoShape">
              <a:avLst/>
            </a:prstTxWarp>
          </a:bodyPr>
          <a:lstStyle>
            <a:lvl1pPr defTabSz="966621" eaLnBrk="0" hangingPunct="0">
              <a:defRPr sz="900" i="0"/>
            </a:lvl1pPr>
          </a:lstStyle>
          <a:p>
            <a:pPr>
              <a:defRPr/>
            </a:pPr>
            <a:r>
              <a:rPr lang="en-US"/>
              <a:t>OPNS454 Week 2: Competition, Competencies &amp; Trade-offs</a:t>
            </a:r>
          </a:p>
        </p:txBody>
      </p:sp>
      <p:sp>
        <p:nvSpPr>
          <p:cNvPr id="28676" name="Rectangle 4"/>
          <p:cNvSpPr>
            <a:spLocks noGrp="1" noChangeArrowheads="1"/>
          </p:cNvSpPr>
          <p:nvPr>
            <p:ph type="ftr" sz="quarter" idx="2"/>
          </p:nvPr>
        </p:nvSpPr>
        <p:spPr bwMode="auto">
          <a:xfrm>
            <a:off x="0" y="9220200"/>
            <a:ext cx="5149850" cy="381000"/>
          </a:xfrm>
          <a:prstGeom prst="rect">
            <a:avLst/>
          </a:prstGeom>
          <a:noFill/>
          <a:ln w="9525">
            <a:noFill/>
            <a:miter lim="800000"/>
            <a:headEnd/>
            <a:tailEnd/>
          </a:ln>
          <a:effectLst/>
        </p:spPr>
        <p:txBody>
          <a:bodyPr vert="horz" wrap="square" lIns="96469" tIns="48234" rIns="96469" bIns="48234" numCol="1" anchor="b" anchorCtr="0" compatLnSpc="1">
            <a:prstTxWarp prst="textNoShape">
              <a:avLst/>
            </a:prstTxWarp>
          </a:bodyPr>
          <a:lstStyle>
            <a:lvl1pPr defTabSz="966621" eaLnBrk="0" hangingPunct="0">
              <a:defRPr sz="900" i="0"/>
            </a:lvl1pPr>
          </a:lstStyle>
          <a:p>
            <a:pPr>
              <a:defRPr/>
            </a:pPr>
            <a:r>
              <a:rPr lang="en-US"/>
              <a:t>© Van Mieghem</a:t>
            </a: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4962525" cy="242888"/>
          </a:xfrm>
          <a:prstGeom prst="rect">
            <a:avLst/>
          </a:prstGeom>
          <a:noFill/>
          <a:ln w="9525">
            <a:noFill/>
            <a:miter lim="800000"/>
            <a:headEnd/>
            <a:tailEnd/>
          </a:ln>
          <a:effectLst/>
        </p:spPr>
        <p:txBody>
          <a:bodyPr vert="horz" wrap="square" lIns="96469" tIns="48234" rIns="96469" bIns="48234" numCol="1" anchor="t" anchorCtr="0" compatLnSpc="1">
            <a:prstTxWarp prst="textNoShape">
              <a:avLst/>
            </a:prstTxWarp>
          </a:bodyPr>
          <a:lstStyle>
            <a:lvl1pPr defTabSz="966621" eaLnBrk="0" hangingPunct="0">
              <a:defRPr sz="800" i="0"/>
            </a:lvl1pPr>
          </a:lstStyle>
          <a:p>
            <a:pPr>
              <a:defRPr/>
            </a:pPr>
            <a:r>
              <a:rPr lang="en-US"/>
              <a:t>OPNS454 Week 2: Competition, Competencies &amp; Trade-offs</a:t>
            </a:r>
          </a:p>
        </p:txBody>
      </p:sp>
      <p:sp>
        <p:nvSpPr>
          <p:cNvPr id="4099" name="Rectangle 3"/>
          <p:cNvSpPr>
            <a:spLocks noGrp="1" noChangeArrowheads="1"/>
          </p:cNvSpPr>
          <p:nvPr>
            <p:ph type="dt" idx="1"/>
          </p:nvPr>
        </p:nvSpPr>
        <p:spPr bwMode="auto">
          <a:xfrm>
            <a:off x="5226050" y="0"/>
            <a:ext cx="2089150" cy="180975"/>
          </a:xfrm>
          <a:prstGeom prst="rect">
            <a:avLst/>
          </a:prstGeom>
          <a:noFill/>
          <a:ln w="9525">
            <a:noFill/>
            <a:miter lim="800000"/>
            <a:headEnd/>
            <a:tailEnd/>
          </a:ln>
          <a:effectLst/>
        </p:spPr>
        <p:txBody>
          <a:bodyPr vert="horz" wrap="square" lIns="96469" tIns="48234" rIns="96469" bIns="48234" numCol="1" anchor="t" anchorCtr="0" compatLnSpc="1">
            <a:prstTxWarp prst="textNoShape">
              <a:avLst/>
            </a:prstTxWarp>
          </a:bodyPr>
          <a:lstStyle>
            <a:lvl1pPr algn="r" defTabSz="966621" eaLnBrk="0" hangingPunct="0">
              <a:defRPr sz="800" i="0"/>
            </a:lvl1pPr>
          </a:lstStyle>
          <a:p>
            <a:pPr>
              <a:defRPr/>
            </a:pPr>
            <a:fld id="{99D1B027-004A-4FE3-BF97-56FE9B34200A}" type="datetime1">
              <a:rPr lang="en-US"/>
              <a:pPr>
                <a:defRPr/>
              </a:pPr>
              <a:t>1/18/2011</a:t>
            </a:fld>
            <a:endParaRPr lang="en-US"/>
          </a:p>
        </p:txBody>
      </p:sp>
      <p:sp>
        <p:nvSpPr>
          <p:cNvPr id="66564" name="Rectangle 4"/>
          <p:cNvSpPr>
            <a:spLocks noGrp="1" noRot="1" noChangeAspect="1" noChangeArrowheads="1" noTextEdit="1"/>
          </p:cNvSpPr>
          <p:nvPr>
            <p:ph type="sldImg" idx="2"/>
          </p:nvPr>
        </p:nvSpPr>
        <p:spPr bwMode="auto">
          <a:xfrm>
            <a:off x="1479550" y="387350"/>
            <a:ext cx="4357688" cy="3268663"/>
          </a:xfrm>
          <a:prstGeom prst="rect">
            <a:avLst/>
          </a:prstGeom>
          <a:noFill/>
          <a:ln w="9525">
            <a:solidFill>
              <a:srgbClr val="000000"/>
            </a:solidFill>
            <a:miter lim="800000"/>
            <a:headEnd/>
            <a:tailEnd/>
          </a:ln>
        </p:spPr>
      </p:sp>
      <p:sp>
        <p:nvSpPr>
          <p:cNvPr id="4101" name="Rectangle 5"/>
          <p:cNvSpPr>
            <a:spLocks noGrp="1" noChangeArrowheads="1"/>
          </p:cNvSpPr>
          <p:nvPr>
            <p:ph type="body" sz="quarter" idx="3"/>
          </p:nvPr>
        </p:nvSpPr>
        <p:spPr bwMode="auto">
          <a:xfrm>
            <a:off x="261938" y="3727450"/>
            <a:ext cx="6791325" cy="5627688"/>
          </a:xfrm>
          <a:prstGeom prst="rect">
            <a:avLst/>
          </a:prstGeom>
          <a:noFill/>
          <a:ln w="9525">
            <a:noFill/>
            <a:miter lim="800000"/>
            <a:headEnd/>
            <a:tailEnd/>
          </a:ln>
          <a:effectLst/>
        </p:spPr>
        <p:txBody>
          <a:bodyPr vert="horz" wrap="square" lIns="96469" tIns="48234" rIns="96469" bIns="48234"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4102" name="Rectangle 6"/>
          <p:cNvSpPr>
            <a:spLocks noGrp="1" noChangeArrowheads="1"/>
          </p:cNvSpPr>
          <p:nvPr>
            <p:ph type="ftr" sz="quarter" idx="4"/>
          </p:nvPr>
        </p:nvSpPr>
        <p:spPr bwMode="auto">
          <a:xfrm>
            <a:off x="0" y="9371013"/>
            <a:ext cx="3170238" cy="230187"/>
          </a:xfrm>
          <a:prstGeom prst="rect">
            <a:avLst/>
          </a:prstGeom>
          <a:noFill/>
          <a:ln w="9525">
            <a:noFill/>
            <a:miter lim="800000"/>
            <a:headEnd/>
            <a:tailEnd/>
          </a:ln>
          <a:effectLst/>
        </p:spPr>
        <p:txBody>
          <a:bodyPr vert="horz" wrap="square" lIns="96469" tIns="48234" rIns="96469" bIns="48234" numCol="1" anchor="b" anchorCtr="0" compatLnSpc="1">
            <a:prstTxWarp prst="textNoShape">
              <a:avLst/>
            </a:prstTxWarp>
          </a:bodyPr>
          <a:lstStyle>
            <a:lvl1pPr defTabSz="966621" eaLnBrk="0" hangingPunct="0">
              <a:defRPr sz="800" i="0"/>
            </a:lvl1pPr>
          </a:lstStyle>
          <a:p>
            <a:pPr>
              <a:defRPr/>
            </a:pPr>
            <a:r>
              <a:rPr lang="en-US"/>
              <a:t>© Van Mieghem</a:t>
            </a:r>
          </a:p>
        </p:txBody>
      </p:sp>
      <p:sp>
        <p:nvSpPr>
          <p:cNvPr id="4103" name="Rectangle 7"/>
          <p:cNvSpPr>
            <a:spLocks noGrp="1" noChangeArrowheads="1"/>
          </p:cNvSpPr>
          <p:nvPr>
            <p:ph type="sldNum" sz="quarter" idx="5"/>
          </p:nvPr>
        </p:nvSpPr>
        <p:spPr bwMode="auto">
          <a:xfrm>
            <a:off x="4144963" y="9371013"/>
            <a:ext cx="3170237" cy="230187"/>
          </a:xfrm>
          <a:prstGeom prst="rect">
            <a:avLst/>
          </a:prstGeom>
          <a:noFill/>
          <a:ln w="9525">
            <a:noFill/>
            <a:miter lim="800000"/>
            <a:headEnd/>
            <a:tailEnd/>
          </a:ln>
          <a:effectLst/>
        </p:spPr>
        <p:txBody>
          <a:bodyPr vert="horz" wrap="square" lIns="96469" tIns="48234" rIns="96469" bIns="48234" numCol="1" anchor="b" anchorCtr="0" compatLnSpc="1">
            <a:prstTxWarp prst="textNoShape">
              <a:avLst/>
            </a:prstTxWarp>
          </a:bodyPr>
          <a:lstStyle>
            <a:lvl1pPr algn="r" defTabSz="966621" eaLnBrk="0" hangingPunct="0">
              <a:defRPr sz="800" i="0"/>
            </a:lvl1pPr>
          </a:lstStyle>
          <a:p>
            <a:pPr>
              <a:defRPr/>
            </a:pPr>
            <a:fld id="{D73649EE-BF21-4B01-A53A-3B28FB074D85}" type="slidenum">
              <a:rPr lang="en-US"/>
              <a:pPr>
                <a:defRPr/>
              </a:pPr>
              <a:t>‹#›</a:t>
            </a:fld>
            <a:endParaRPr lang="en-US"/>
          </a:p>
        </p:txBody>
      </p:sp>
    </p:spTree>
  </p:cSld>
  <p:clrMap bg1="lt1" tx1="dk1" bg2="lt2" tx2="dk2" accent1="accent1" accent2="accent2" accent3="accent3" accent4="accent4" accent5="accent5" accent6="accent6" hlink="hlink" folHlink="folHlink"/>
  <p:hf dt="0"/>
  <p:notesStyle>
    <a:lvl1pPr algn="l" rtl="0" eaLnBrk="0" fontAlgn="base" hangingPunct="0">
      <a:spcBef>
        <a:spcPct val="30000"/>
      </a:spcBef>
      <a:spcAft>
        <a:spcPct val="0"/>
      </a:spcAft>
      <a:defRPr sz="10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0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0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0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0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p:cNvSpPr>
            <a:spLocks noGrp="1" noChangeArrowheads="1"/>
          </p:cNvSpPr>
          <p:nvPr>
            <p:ph type="hdr" sz="quarter"/>
          </p:nvPr>
        </p:nvSpPr>
        <p:spPr>
          <a:noFill/>
        </p:spPr>
        <p:txBody>
          <a:bodyPr/>
          <a:lstStyle/>
          <a:p>
            <a:pPr defTabSz="965200"/>
            <a:r>
              <a:rPr lang="en-US" smtClean="0"/>
              <a:t>OPNS454 Week 2: Competition, Competencies &amp; Trade-offs</a:t>
            </a:r>
          </a:p>
        </p:txBody>
      </p:sp>
      <p:sp>
        <p:nvSpPr>
          <p:cNvPr id="67587" name="Rectangle 6"/>
          <p:cNvSpPr>
            <a:spLocks noGrp="1" noChangeArrowheads="1"/>
          </p:cNvSpPr>
          <p:nvPr>
            <p:ph type="ftr" sz="quarter" idx="4"/>
          </p:nvPr>
        </p:nvSpPr>
        <p:spPr>
          <a:noFill/>
        </p:spPr>
        <p:txBody>
          <a:bodyPr/>
          <a:lstStyle/>
          <a:p>
            <a:pPr defTabSz="965200"/>
            <a:r>
              <a:rPr lang="en-US" smtClean="0"/>
              <a:t>© Van Mieghem</a:t>
            </a:r>
          </a:p>
        </p:txBody>
      </p:sp>
      <p:sp>
        <p:nvSpPr>
          <p:cNvPr id="67588" name="Rectangle 7"/>
          <p:cNvSpPr>
            <a:spLocks noGrp="1" noChangeArrowheads="1"/>
          </p:cNvSpPr>
          <p:nvPr>
            <p:ph type="sldNum" sz="quarter" idx="5"/>
          </p:nvPr>
        </p:nvSpPr>
        <p:spPr>
          <a:noFill/>
        </p:spPr>
        <p:txBody>
          <a:bodyPr/>
          <a:lstStyle/>
          <a:p>
            <a:pPr defTabSz="965200"/>
            <a:fld id="{53453B20-3567-4744-9717-73391E8B4BF9}" type="slidenum">
              <a:rPr lang="en-US" smtClean="0"/>
              <a:pPr defTabSz="965200"/>
              <a:t>1</a:t>
            </a:fld>
            <a:endParaRPr lang="en-US" smtClean="0"/>
          </a:p>
        </p:txBody>
      </p:sp>
      <p:sp>
        <p:nvSpPr>
          <p:cNvPr id="67589" name="Rectangle 2"/>
          <p:cNvSpPr>
            <a:spLocks noGrp="1" noRot="1" noChangeAspect="1" noChangeArrowheads="1" noTextEdit="1"/>
          </p:cNvSpPr>
          <p:nvPr>
            <p:ph type="sldImg"/>
          </p:nvPr>
        </p:nvSpPr>
        <p:spPr>
          <a:xfrm>
            <a:off x="1547813" y="323850"/>
            <a:ext cx="4221162" cy="3165475"/>
          </a:xfrm>
          <a:ln/>
        </p:spPr>
      </p:sp>
      <p:sp>
        <p:nvSpPr>
          <p:cNvPr id="67590" name="Rectangle 5"/>
          <p:cNvSpPr>
            <a:spLocks noGrp="1" noChangeArrowheads="1"/>
          </p:cNvSpPr>
          <p:nvPr>
            <p:ph type="body" idx="1"/>
          </p:nvPr>
        </p:nvSpPr>
        <p:spPr>
          <a:xfrm>
            <a:off x="577850" y="3914775"/>
            <a:ext cx="6156325" cy="5270500"/>
          </a:xfrm>
          <a:noFill/>
          <a:ln/>
        </p:spPr>
        <p:txBody>
          <a:bodyPr lIns="95357" tIns="47679" rIns="95357" bIns="47679"/>
          <a:lstStyle/>
          <a:p>
            <a:r>
              <a:rPr lang="en-US" dirty="0" smtClean="0"/>
              <a:t>2011 Plan for 1.5hr class: (</a:t>
            </a:r>
            <a:r>
              <a:rPr lang="en-US" dirty="0" err="1" smtClean="0"/>
              <a:t>actuals</a:t>
            </a:r>
            <a:r>
              <a:rPr lang="en-US" dirty="0" smtClean="0"/>
              <a:t> in </a:t>
            </a:r>
            <a:r>
              <a:rPr lang="en-US" dirty="0" err="1" smtClean="0"/>
              <a:t>parens</a:t>
            </a:r>
            <a:r>
              <a:rPr lang="en-US" dirty="0" smtClean="0"/>
              <a:t>)</a:t>
            </a:r>
          </a:p>
          <a:p>
            <a:r>
              <a:rPr lang="en-US" dirty="0" smtClean="0"/>
              <a:t>3:30pm: reminder:</a:t>
            </a:r>
            <a:r>
              <a:rPr lang="en-US" baseline="0" dirty="0" smtClean="0"/>
              <a:t> submit </a:t>
            </a:r>
            <a:r>
              <a:rPr lang="en-US" dirty="0" smtClean="0"/>
              <a:t>project</a:t>
            </a:r>
            <a:r>
              <a:rPr lang="en-US" baseline="0" dirty="0" smtClean="0"/>
              <a:t> preferences</a:t>
            </a:r>
            <a:r>
              <a:rPr lang="en-US" dirty="0" smtClean="0"/>
              <a:t> + review on first mini-case submission  + review last class (leads</a:t>
            </a:r>
            <a:r>
              <a:rPr lang="en-US" baseline="0" dirty="0" smtClean="0"/>
              <a:t> into next:</a:t>
            </a:r>
            <a:endParaRPr lang="en-US" dirty="0" smtClean="0"/>
          </a:p>
          <a:p>
            <a:r>
              <a:rPr lang="en-US" dirty="0" smtClean="0"/>
              <a:t>3:35pm: the</a:t>
            </a:r>
            <a:r>
              <a:rPr lang="en-US" baseline="0" dirty="0" smtClean="0"/>
              <a:t> class is about making strategic decisions supported by quantitative operational analysis.  Example: ROIC tree + how improve? </a:t>
            </a:r>
          </a:p>
          <a:p>
            <a:r>
              <a:rPr lang="en-US" baseline="0" dirty="0" smtClean="0"/>
              <a:t>(3:55pm-4:05pm = man v machine video)</a:t>
            </a:r>
          </a:p>
          <a:p>
            <a:r>
              <a:rPr lang="en-US" baseline="0" dirty="0" smtClean="0"/>
              <a:t>3:55pm  (4:05 – end): how to analyze a competitive threat?  Trade-off curves (finished at 4:40pm) and Sugar &amp; Spice (until end)</a:t>
            </a:r>
            <a:endParaRPr lang="en-US" dirty="0" smtClean="0"/>
          </a:p>
          <a:p>
            <a:r>
              <a:rPr lang="en-US" dirty="0" smtClean="0"/>
              <a:t>Filler: competitive cost understanding</a:t>
            </a:r>
          </a:p>
          <a:p>
            <a:endParaRPr lang="en-US" dirty="0" smtClean="0"/>
          </a:p>
          <a:p>
            <a:endParaRPr lang="en-US" dirty="0" smtClean="0"/>
          </a:p>
          <a:p>
            <a:r>
              <a:rPr lang="en-US" dirty="0" smtClean="0"/>
              <a:t>2009 Plan for 3 hr class:</a:t>
            </a:r>
          </a:p>
          <a:p>
            <a:r>
              <a:rPr lang="en-US" dirty="0" smtClean="0"/>
              <a:t>- do ACC case before break</a:t>
            </a:r>
          </a:p>
          <a:p>
            <a:r>
              <a:rPr lang="en-US" dirty="0" smtClean="0"/>
              <a:t>- after break: why comp analysis is important, brief lecture on trade-off curves and productivity, mini-case 2 as second example.</a:t>
            </a:r>
          </a:p>
          <a:p>
            <a:r>
              <a:rPr lang="en-US" dirty="0" smtClean="0"/>
              <a:t>- if time permits: introduce capacity strategy and Harley case.</a:t>
            </a:r>
          </a:p>
          <a:p>
            <a:r>
              <a:rPr lang="en-US" dirty="0" err="1" smtClean="0"/>
              <a:t>Actuals</a:t>
            </a:r>
            <a:r>
              <a:rPr lang="en-US" dirty="0" smtClean="0"/>
              <a:t>: ACC analysis took 1:45hr, break, I summarized after the break.  Then did mini-case 2 in last 10min of class.</a:t>
            </a:r>
          </a:p>
          <a:p>
            <a:endParaRPr lang="en-US" dirty="0" smtClean="0"/>
          </a:p>
          <a:p>
            <a:r>
              <a:rPr lang="en-US" dirty="0" smtClean="0"/>
              <a:t>2007 Plan for 1.5hr class: (</a:t>
            </a:r>
            <a:r>
              <a:rPr lang="en-US" dirty="0" err="1" smtClean="0"/>
              <a:t>actuals</a:t>
            </a:r>
            <a:r>
              <a:rPr lang="en-US" dirty="0" smtClean="0"/>
              <a:t> in </a:t>
            </a:r>
            <a:r>
              <a:rPr lang="en-US" dirty="0" err="1" smtClean="0"/>
              <a:t>parens</a:t>
            </a:r>
            <a:r>
              <a:rPr lang="en-US" dirty="0" smtClean="0"/>
              <a:t>)</a:t>
            </a:r>
          </a:p>
          <a:p>
            <a:r>
              <a:rPr lang="en-US" dirty="0" smtClean="0"/>
              <a:t>1:30pm: projects + review last class + related thoughts</a:t>
            </a:r>
          </a:p>
          <a:p>
            <a:r>
              <a:rPr lang="en-US" dirty="0" smtClean="0"/>
              <a:t>1:40pm: competitive cost understanding</a:t>
            </a:r>
          </a:p>
          <a:p>
            <a:r>
              <a:rPr lang="en-US" dirty="0" smtClean="0"/>
              <a:t>1:45pm (past 2pm): tradeoffs: examples + analytic models—Next time I’ll set up a numerical example for homework for them to figure out the selection-cost tradeoff.</a:t>
            </a:r>
          </a:p>
          <a:p>
            <a:r>
              <a:rPr lang="en-US" dirty="0" smtClean="0"/>
              <a:t>2:25pm (2:45pm until 3pm): role of trade-offs w/frontier &amp; competitive cost analysis</a:t>
            </a:r>
          </a:p>
          <a:p>
            <a:r>
              <a:rPr lang="en-US" dirty="0" smtClean="0"/>
              <a:t>2:45pm (did not get to): role of focus and productivity</a:t>
            </a:r>
          </a:p>
          <a:p>
            <a:endParaRPr lang="en-US" dirty="0" smtClean="0"/>
          </a:p>
          <a:p>
            <a:endParaRPr lang="en-US" dirty="0" smtClean="0"/>
          </a:p>
          <a:p>
            <a:endParaRPr lang="en-US" dirty="0" smtClean="0"/>
          </a:p>
          <a:p>
            <a:r>
              <a:rPr lang="en-US" dirty="0" smtClean="0"/>
              <a:t>Plan for 3hr night class: (</a:t>
            </a:r>
            <a:r>
              <a:rPr lang="en-US" dirty="0" err="1" smtClean="0"/>
              <a:t>actuals</a:t>
            </a:r>
            <a:r>
              <a:rPr lang="en-US" dirty="0" smtClean="0"/>
              <a:t> for Wed/</a:t>
            </a:r>
            <a:r>
              <a:rPr lang="en-US" dirty="0" err="1" smtClean="0"/>
              <a:t>Th</a:t>
            </a:r>
            <a:r>
              <a:rPr lang="en-US" dirty="0" smtClean="0"/>
              <a:t> 2005 </a:t>
            </a:r>
            <a:r>
              <a:rPr lang="en-US" dirty="0" err="1" smtClean="0"/>
              <a:t>classes;Wed</a:t>
            </a:r>
            <a:r>
              <a:rPr lang="en-US" dirty="0" smtClean="0"/>
              <a:t>/</a:t>
            </a:r>
            <a:r>
              <a:rPr lang="en-US" dirty="0" err="1" smtClean="0"/>
              <a:t>Th</a:t>
            </a:r>
            <a:r>
              <a:rPr lang="en-US" dirty="0" smtClean="0"/>
              <a:t> 2004)</a:t>
            </a:r>
          </a:p>
          <a:p>
            <a:r>
              <a:rPr lang="en-US" dirty="0" smtClean="0"/>
              <a:t>6:30pm: opening and admin</a:t>
            </a:r>
          </a:p>
          <a:p>
            <a:r>
              <a:rPr lang="en-US" dirty="0" smtClean="0"/>
              <a:t>6:35 (6:35/6:35; 6:35/ 6.34): ACC evaluation, analysis, and action (students)</a:t>
            </a:r>
          </a:p>
          <a:p>
            <a:r>
              <a:rPr lang="en-US" dirty="0" smtClean="0"/>
              <a:t>7:15 (7:30/7:30; 7:29/7.19): my take on ACC analysis (my slides)</a:t>
            </a:r>
          </a:p>
          <a:p>
            <a:r>
              <a:rPr lang="en-US" dirty="0" smtClean="0"/>
              <a:t>7:55 (8:10/8:10; 8:16/8.14): ACC summary</a:t>
            </a:r>
          </a:p>
          <a:p>
            <a:r>
              <a:rPr lang="en-US" dirty="0" smtClean="0"/>
              <a:t>8:00 (8:20/8:17; 8:25/8:14 before action plan): break</a:t>
            </a:r>
          </a:p>
          <a:p>
            <a:r>
              <a:rPr lang="en-US" dirty="0" smtClean="0"/>
              <a:t>8:15 (8:35/8:32; 8:39/8:45): Theory and Analytics</a:t>
            </a:r>
          </a:p>
          <a:p>
            <a:r>
              <a:rPr lang="en-US" dirty="0" smtClean="0"/>
              <a:t>9:05 (NA/NA; 9:13	/9:17): Productivity</a:t>
            </a:r>
          </a:p>
          <a:p>
            <a:r>
              <a:rPr lang="en-US" dirty="0" smtClean="0"/>
              <a:t>9:20 (9:20/9:20; 9:27/9:29): next class</a:t>
            </a:r>
          </a:p>
          <a:p>
            <a:r>
              <a:rPr lang="en-US" dirty="0" smtClean="0"/>
              <a:t>9:30 (9:30	/): end</a:t>
            </a:r>
          </a:p>
          <a:p>
            <a:endParaRPr lang="en-US" dirty="0"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p:cNvSpPr>
            <a:spLocks noGrp="1" noChangeArrowheads="1"/>
          </p:cNvSpPr>
          <p:nvPr>
            <p:ph type="hdr" sz="quarter"/>
          </p:nvPr>
        </p:nvSpPr>
        <p:spPr>
          <a:noFill/>
        </p:spPr>
        <p:txBody>
          <a:bodyPr/>
          <a:lstStyle/>
          <a:p>
            <a:pPr defTabSz="965200"/>
            <a:r>
              <a:rPr lang="en-US" smtClean="0"/>
              <a:t>OPNS454 Week 2: Competition, Competencies &amp; Trade-offs</a:t>
            </a:r>
          </a:p>
        </p:txBody>
      </p:sp>
      <p:sp>
        <p:nvSpPr>
          <p:cNvPr id="73731" name="Rectangle 6"/>
          <p:cNvSpPr>
            <a:spLocks noGrp="1" noChangeArrowheads="1"/>
          </p:cNvSpPr>
          <p:nvPr>
            <p:ph type="ftr" sz="quarter" idx="4"/>
          </p:nvPr>
        </p:nvSpPr>
        <p:spPr>
          <a:noFill/>
        </p:spPr>
        <p:txBody>
          <a:bodyPr/>
          <a:lstStyle/>
          <a:p>
            <a:pPr defTabSz="965200"/>
            <a:r>
              <a:rPr lang="en-US" smtClean="0"/>
              <a:t>© Van Mieghem</a:t>
            </a:r>
          </a:p>
        </p:txBody>
      </p:sp>
      <p:sp>
        <p:nvSpPr>
          <p:cNvPr id="73732" name="Rectangle 7"/>
          <p:cNvSpPr>
            <a:spLocks noGrp="1" noChangeArrowheads="1"/>
          </p:cNvSpPr>
          <p:nvPr>
            <p:ph type="sldNum" sz="quarter" idx="5"/>
          </p:nvPr>
        </p:nvSpPr>
        <p:spPr>
          <a:noFill/>
        </p:spPr>
        <p:txBody>
          <a:bodyPr/>
          <a:lstStyle/>
          <a:p>
            <a:pPr defTabSz="965200"/>
            <a:fld id="{7D2997FB-1E78-4D53-9C7B-2AB28F5FA221}" type="slidenum">
              <a:rPr lang="en-US" smtClean="0"/>
              <a:pPr defTabSz="965200"/>
              <a:t>14</a:t>
            </a:fld>
            <a:endParaRPr lang="en-US" smtClean="0"/>
          </a:p>
        </p:txBody>
      </p:sp>
      <p:sp>
        <p:nvSpPr>
          <p:cNvPr id="73733" name="Rectangle 2"/>
          <p:cNvSpPr>
            <a:spLocks noGrp="1" noRot="1" noChangeAspect="1" noChangeArrowheads="1" noTextEdit="1"/>
          </p:cNvSpPr>
          <p:nvPr>
            <p:ph type="sldImg"/>
          </p:nvPr>
        </p:nvSpPr>
        <p:spPr>
          <a:xfrm>
            <a:off x="1481138" y="387350"/>
            <a:ext cx="4357687" cy="3268663"/>
          </a:xfrm>
          <a:solidFill>
            <a:srgbClr val="FFFFFF"/>
          </a:solidFill>
          <a:ln/>
        </p:spPr>
      </p:sp>
      <p:sp>
        <p:nvSpPr>
          <p:cNvPr id="73734" name="Rectangle 3"/>
          <p:cNvSpPr>
            <a:spLocks noGrp="1" noChangeArrowheads="1"/>
          </p:cNvSpPr>
          <p:nvPr>
            <p:ph type="body" idx="1"/>
          </p:nvPr>
        </p:nvSpPr>
        <p:spPr>
          <a:solidFill>
            <a:srgbClr val="FFFFFF"/>
          </a:solidFill>
          <a:ln/>
        </p:spPr>
        <p:txBody>
          <a:bodyPr lIns="96462" tIns="48232" rIns="96462" bIns="48232"/>
          <a:lstStyle/>
          <a:p>
            <a:pPr>
              <a:buFontTx/>
              <a:buChar char="•"/>
            </a:pPr>
            <a:r>
              <a:rPr lang="en-US" smtClean="0"/>
              <a:t>Sometimes you have all the cost data available</a:t>
            </a:r>
          </a:p>
          <a:p>
            <a:pPr>
              <a:buFontTx/>
              <a:buChar char="•"/>
            </a:pPr>
            <a:r>
              <a:rPr lang="en-US" smtClean="0"/>
              <a:t>Otherwise, ideal player model, getting data from machine vendors.</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2"/>
          <p:cNvSpPr>
            <a:spLocks noGrp="1" noChangeArrowheads="1"/>
          </p:cNvSpPr>
          <p:nvPr>
            <p:ph type="hdr" sz="quarter"/>
          </p:nvPr>
        </p:nvSpPr>
        <p:spPr>
          <a:noFill/>
        </p:spPr>
        <p:txBody>
          <a:bodyPr/>
          <a:lstStyle/>
          <a:p>
            <a:pPr defTabSz="965200"/>
            <a:r>
              <a:rPr lang="en-US" smtClean="0"/>
              <a:t>OPNS454 Week 2: Competition, Competencies &amp; Trade-offs</a:t>
            </a:r>
          </a:p>
        </p:txBody>
      </p:sp>
      <p:sp>
        <p:nvSpPr>
          <p:cNvPr id="74755" name="Rectangle 6"/>
          <p:cNvSpPr>
            <a:spLocks noGrp="1" noChangeArrowheads="1"/>
          </p:cNvSpPr>
          <p:nvPr>
            <p:ph type="ftr" sz="quarter" idx="4"/>
          </p:nvPr>
        </p:nvSpPr>
        <p:spPr>
          <a:noFill/>
        </p:spPr>
        <p:txBody>
          <a:bodyPr/>
          <a:lstStyle/>
          <a:p>
            <a:pPr defTabSz="965200"/>
            <a:r>
              <a:rPr lang="en-US" smtClean="0"/>
              <a:t>© Van Mieghem</a:t>
            </a:r>
          </a:p>
        </p:txBody>
      </p:sp>
      <p:sp>
        <p:nvSpPr>
          <p:cNvPr id="74756" name="Rectangle 7"/>
          <p:cNvSpPr>
            <a:spLocks noGrp="1" noChangeArrowheads="1"/>
          </p:cNvSpPr>
          <p:nvPr>
            <p:ph type="sldNum" sz="quarter" idx="5"/>
          </p:nvPr>
        </p:nvSpPr>
        <p:spPr>
          <a:noFill/>
        </p:spPr>
        <p:txBody>
          <a:bodyPr/>
          <a:lstStyle/>
          <a:p>
            <a:pPr defTabSz="965200"/>
            <a:fld id="{7831700D-BAF5-4CC9-A022-8976F88AECDC}" type="slidenum">
              <a:rPr lang="en-US" smtClean="0"/>
              <a:pPr defTabSz="965200"/>
              <a:t>15</a:t>
            </a:fld>
            <a:endParaRPr lang="en-US" smtClean="0"/>
          </a:p>
        </p:txBody>
      </p:sp>
      <p:sp>
        <p:nvSpPr>
          <p:cNvPr id="74757" name="Rectangle 2"/>
          <p:cNvSpPr>
            <a:spLocks noGrp="1" noRot="1" noChangeAspect="1" noChangeArrowheads="1" noTextEdit="1"/>
          </p:cNvSpPr>
          <p:nvPr>
            <p:ph type="sldImg"/>
          </p:nvPr>
        </p:nvSpPr>
        <p:spPr>
          <a:xfrm>
            <a:off x="1481138" y="387350"/>
            <a:ext cx="4357687" cy="3268663"/>
          </a:xfrm>
          <a:solidFill>
            <a:srgbClr val="FFFFFF"/>
          </a:solidFill>
          <a:ln/>
        </p:spPr>
      </p:sp>
      <p:sp>
        <p:nvSpPr>
          <p:cNvPr id="74758" name="Rectangle 3"/>
          <p:cNvSpPr>
            <a:spLocks noGrp="1" noChangeArrowheads="1"/>
          </p:cNvSpPr>
          <p:nvPr>
            <p:ph type="body" idx="1"/>
          </p:nvPr>
        </p:nvSpPr>
        <p:spPr>
          <a:solidFill>
            <a:srgbClr val="FFFFFF"/>
          </a:solidFill>
          <a:ln/>
        </p:spPr>
        <p:txBody>
          <a:bodyPr lIns="96462" tIns="48232" rIns="96462" bIns="48232"/>
          <a:lstStyle/>
          <a:p>
            <a:r>
              <a:rPr lang="en-US" smtClean="0"/>
              <a:t>Draw on slide or Tablet, or on BB.</a:t>
            </a:r>
          </a:p>
          <a:p>
            <a:endParaRPr lang="en-US" smtClean="0"/>
          </a:p>
          <a:p>
            <a:r>
              <a:rPr lang="en-US" smtClean="0"/>
              <a:t>OK, fine, but what do you do if you don’t have the frontier?  </a:t>
            </a:r>
          </a:p>
          <a:p>
            <a:r>
              <a:rPr lang="en-US" smtClean="0"/>
              <a:t>To assess threat, you actually only need to imagine how your competitor’s cost would change if they match your value prop but execute with their process.  Hence: we need to see how their costs would trade-off with increased differentiation.  </a:t>
            </a:r>
          </a:p>
          <a:p>
            <a:endParaRPr lang="en-US" smtClean="0"/>
          </a:p>
          <a:p>
            <a:r>
              <a:rPr lang="en-US" smtClean="0"/>
              <a:t>Thus: we only need to estimate the trade-off curve of our competitor’s process</a:t>
            </a:r>
          </a:p>
          <a:p>
            <a:r>
              <a:rPr lang="en-US" smtClean="0"/>
              <a:t>- This estimation uses experience and back-of-the-envelope thinking (you’ll do that for the ACC case) + can use the models that we’ve just covered.</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ChangeArrowheads="1"/>
          </p:cNvSpPr>
          <p:nvPr>
            <p:ph type="hdr" sz="quarter"/>
          </p:nvPr>
        </p:nvSpPr>
        <p:spPr>
          <a:noFill/>
        </p:spPr>
        <p:txBody>
          <a:bodyPr/>
          <a:lstStyle/>
          <a:p>
            <a:pPr defTabSz="965200"/>
            <a:r>
              <a:rPr lang="en-US" smtClean="0"/>
              <a:t>OPNS454 Week 2: Competition, Competencies &amp; Trade-offs</a:t>
            </a:r>
          </a:p>
        </p:txBody>
      </p:sp>
      <p:sp>
        <p:nvSpPr>
          <p:cNvPr id="75779" name="Rectangle 6"/>
          <p:cNvSpPr>
            <a:spLocks noGrp="1" noChangeArrowheads="1"/>
          </p:cNvSpPr>
          <p:nvPr>
            <p:ph type="ftr" sz="quarter" idx="4"/>
          </p:nvPr>
        </p:nvSpPr>
        <p:spPr>
          <a:noFill/>
        </p:spPr>
        <p:txBody>
          <a:bodyPr/>
          <a:lstStyle/>
          <a:p>
            <a:pPr defTabSz="965200"/>
            <a:r>
              <a:rPr lang="en-US" smtClean="0"/>
              <a:t>© Van Mieghem</a:t>
            </a:r>
          </a:p>
        </p:txBody>
      </p:sp>
      <p:sp>
        <p:nvSpPr>
          <p:cNvPr id="75780" name="Rectangle 7"/>
          <p:cNvSpPr>
            <a:spLocks noGrp="1" noChangeArrowheads="1"/>
          </p:cNvSpPr>
          <p:nvPr>
            <p:ph type="sldNum" sz="quarter" idx="5"/>
          </p:nvPr>
        </p:nvSpPr>
        <p:spPr>
          <a:noFill/>
        </p:spPr>
        <p:txBody>
          <a:bodyPr/>
          <a:lstStyle/>
          <a:p>
            <a:pPr defTabSz="965200"/>
            <a:fld id="{101029DB-905F-4B7F-83E8-3390137501A8}" type="slidenum">
              <a:rPr lang="en-US" smtClean="0"/>
              <a:pPr defTabSz="965200"/>
              <a:t>16</a:t>
            </a:fld>
            <a:endParaRPr lang="en-US" smtClean="0"/>
          </a:p>
        </p:txBody>
      </p:sp>
      <p:sp>
        <p:nvSpPr>
          <p:cNvPr id="75781" name="Rectangle 2"/>
          <p:cNvSpPr>
            <a:spLocks noGrp="1" noRot="1" noChangeAspect="1" noChangeArrowheads="1" noTextEdit="1"/>
          </p:cNvSpPr>
          <p:nvPr>
            <p:ph type="sldImg"/>
          </p:nvPr>
        </p:nvSpPr>
        <p:spPr>
          <a:xfrm>
            <a:off x="1481138" y="387350"/>
            <a:ext cx="4357687" cy="3268663"/>
          </a:xfrm>
          <a:solidFill>
            <a:srgbClr val="FFFFFF"/>
          </a:solidFill>
          <a:ln/>
        </p:spPr>
      </p:sp>
      <p:sp>
        <p:nvSpPr>
          <p:cNvPr id="75782" name="Rectangle 3"/>
          <p:cNvSpPr>
            <a:spLocks noGrp="1" noChangeArrowheads="1"/>
          </p:cNvSpPr>
          <p:nvPr>
            <p:ph type="body" idx="1"/>
          </p:nvPr>
        </p:nvSpPr>
        <p:spPr>
          <a:solidFill>
            <a:srgbClr val="FFFFFF"/>
          </a:solidFill>
          <a:ln/>
        </p:spPr>
        <p:txBody>
          <a:bodyPr lIns="96462" tIns="48232" rIns="96462" bIns="48232"/>
          <a:lstStyle/>
          <a:p>
            <a:endParaRPr 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ChangeArrowheads="1"/>
          </p:cNvSpPr>
          <p:nvPr>
            <p:ph type="hdr" sz="quarter"/>
          </p:nvPr>
        </p:nvSpPr>
        <p:spPr>
          <a:noFill/>
        </p:spPr>
        <p:txBody>
          <a:bodyPr/>
          <a:lstStyle/>
          <a:p>
            <a:pPr defTabSz="965200"/>
            <a:r>
              <a:rPr lang="en-US" smtClean="0"/>
              <a:t>OPNS454 Week 2: Competition, Competencies &amp; Trade-offs</a:t>
            </a:r>
          </a:p>
        </p:txBody>
      </p:sp>
      <p:sp>
        <p:nvSpPr>
          <p:cNvPr id="76803" name="Rectangle 6"/>
          <p:cNvSpPr>
            <a:spLocks noGrp="1" noChangeArrowheads="1"/>
          </p:cNvSpPr>
          <p:nvPr>
            <p:ph type="ftr" sz="quarter" idx="4"/>
          </p:nvPr>
        </p:nvSpPr>
        <p:spPr>
          <a:noFill/>
        </p:spPr>
        <p:txBody>
          <a:bodyPr/>
          <a:lstStyle/>
          <a:p>
            <a:pPr defTabSz="965200"/>
            <a:r>
              <a:rPr lang="en-US" smtClean="0"/>
              <a:t>© Van Mieghem</a:t>
            </a:r>
          </a:p>
        </p:txBody>
      </p:sp>
      <p:sp>
        <p:nvSpPr>
          <p:cNvPr id="76804" name="Rectangle 7"/>
          <p:cNvSpPr>
            <a:spLocks noGrp="1" noChangeArrowheads="1"/>
          </p:cNvSpPr>
          <p:nvPr>
            <p:ph type="sldNum" sz="quarter" idx="5"/>
          </p:nvPr>
        </p:nvSpPr>
        <p:spPr>
          <a:noFill/>
        </p:spPr>
        <p:txBody>
          <a:bodyPr/>
          <a:lstStyle/>
          <a:p>
            <a:pPr defTabSz="965200"/>
            <a:fld id="{CCA45940-AD32-427A-A5C4-6EC086B05D11}" type="slidenum">
              <a:rPr lang="en-US" smtClean="0"/>
              <a:pPr defTabSz="965200"/>
              <a:t>17</a:t>
            </a:fld>
            <a:endParaRPr lang="en-US" smtClean="0"/>
          </a:p>
        </p:txBody>
      </p:sp>
      <p:sp>
        <p:nvSpPr>
          <p:cNvPr id="76805" name="Rectangle 2"/>
          <p:cNvSpPr>
            <a:spLocks noGrp="1" noRot="1" noChangeAspect="1" noChangeArrowheads="1" noTextEdit="1"/>
          </p:cNvSpPr>
          <p:nvPr>
            <p:ph type="sldImg"/>
          </p:nvPr>
        </p:nvSpPr>
        <p:spPr>
          <a:xfrm>
            <a:off x="1481138" y="387350"/>
            <a:ext cx="4357687" cy="3268663"/>
          </a:xfrm>
          <a:solidFill>
            <a:srgbClr val="FFFFFF"/>
          </a:solidFill>
          <a:ln/>
        </p:spPr>
      </p:sp>
      <p:sp>
        <p:nvSpPr>
          <p:cNvPr id="76806" name="Rectangle 3"/>
          <p:cNvSpPr>
            <a:spLocks noGrp="1" noChangeArrowheads="1"/>
          </p:cNvSpPr>
          <p:nvPr>
            <p:ph type="body" idx="1"/>
          </p:nvPr>
        </p:nvSpPr>
        <p:spPr>
          <a:solidFill>
            <a:srgbClr val="FFFFFF"/>
          </a:solidFill>
          <a:ln/>
        </p:spPr>
        <p:txBody>
          <a:bodyPr lIns="96462" tIns="48232" rIns="96462" bIns="48232"/>
          <a:lstStyle/>
          <a:p>
            <a:r>
              <a:rPr lang="en-US" dirty="0" smtClean="0"/>
              <a:t>The whole point of this graph is to figure out to what extent the total cost differential is driven by strategic trade-offs.  If most of it is, then the strategy is more defensible &amp; the “net” cost differential can actually be negative.  So, use this to estimate to what extent a rival poses a threat.            </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Grp="1" noChangeArrowheads="1"/>
          </p:cNvSpPr>
          <p:nvPr>
            <p:ph type="hdr" sz="quarter"/>
          </p:nvPr>
        </p:nvSpPr>
        <p:spPr>
          <a:noFill/>
        </p:spPr>
        <p:txBody>
          <a:bodyPr/>
          <a:lstStyle/>
          <a:p>
            <a:pPr defTabSz="965200"/>
            <a:r>
              <a:rPr lang="en-US" smtClean="0"/>
              <a:t>OPNS454 Week 2: Competition, Competencies &amp; Trade-offs</a:t>
            </a:r>
          </a:p>
        </p:txBody>
      </p:sp>
      <p:sp>
        <p:nvSpPr>
          <p:cNvPr id="77827" name="Rectangle 6"/>
          <p:cNvSpPr>
            <a:spLocks noGrp="1" noChangeArrowheads="1"/>
          </p:cNvSpPr>
          <p:nvPr>
            <p:ph type="ftr" sz="quarter" idx="4"/>
          </p:nvPr>
        </p:nvSpPr>
        <p:spPr>
          <a:noFill/>
        </p:spPr>
        <p:txBody>
          <a:bodyPr/>
          <a:lstStyle/>
          <a:p>
            <a:pPr defTabSz="965200"/>
            <a:r>
              <a:rPr lang="en-US" smtClean="0"/>
              <a:t>© Van Mieghem</a:t>
            </a:r>
          </a:p>
        </p:txBody>
      </p:sp>
      <p:sp>
        <p:nvSpPr>
          <p:cNvPr id="77828" name="Rectangle 7"/>
          <p:cNvSpPr>
            <a:spLocks noGrp="1" noChangeArrowheads="1"/>
          </p:cNvSpPr>
          <p:nvPr>
            <p:ph type="sldNum" sz="quarter" idx="5"/>
          </p:nvPr>
        </p:nvSpPr>
        <p:spPr>
          <a:noFill/>
        </p:spPr>
        <p:txBody>
          <a:bodyPr/>
          <a:lstStyle/>
          <a:p>
            <a:pPr defTabSz="965200"/>
            <a:fld id="{E7CF7C96-AD1C-4604-B6A6-39414026354A}" type="slidenum">
              <a:rPr lang="en-US" smtClean="0"/>
              <a:pPr defTabSz="965200"/>
              <a:t>18</a:t>
            </a:fld>
            <a:endParaRPr lang="en-US" smtClean="0"/>
          </a:p>
        </p:txBody>
      </p:sp>
      <p:sp>
        <p:nvSpPr>
          <p:cNvPr id="77829" name="Rectangle 2"/>
          <p:cNvSpPr>
            <a:spLocks noGrp="1" noRot="1" noChangeAspect="1" noChangeArrowheads="1" noTextEdit="1"/>
          </p:cNvSpPr>
          <p:nvPr>
            <p:ph type="sldImg"/>
          </p:nvPr>
        </p:nvSpPr>
        <p:spPr>
          <a:ln/>
        </p:spPr>
      </p:sp>
      <p:sp>
        <p:nvSpPr>
          <p:cNvPr id="77830" name="Rectangle 3"/>
          <p:cNvSpPr>
            <a:spLocks noGrp="1" noChangeArrowheads="1"/>
          </p:cNvSpPr>
          <p:nvPr>
            <p:ph type="body" idx="1"/>
          </p:nvPr>
        </p:nvSpPr>
        <p:spPr>
          <a:noFill/>
          <a:ln/>
        </p:spPr>
        <p:txBody>
          <a:bodyPr/>
          <a:lstStyle/>
          <a:p>
            <a:pPr marL="195263" indent="-195263"/>
            <a:r>
              <a:rPr lang="en-US" sz="900" smtClean="0"/>
              <a:t>I ended class 3 here in Sep 2007.</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a:t>
            </a:r>
            <a:r>
              <a:rPr lang="en-US" baseline="0" dirty="0" smtClean="0"/>
              <a:t> simplest examples:</a:t>
            </a:r>
          </a:p>
          <a:p>
            <a:pPr>
              <a:buFontTx/>
              <a:buChar char="-"/>
            </a:pPr>
            <a:r>
              <a:rPr lang="en-US" baseline="0" dirty="0" smtClean="0"/>
              <a:t>strategic: Sparkles starts making custom cupcakes</a:t>
            </a:r>
          </a:p>
          <a:p>
            <a:pPr>
              <a:buFontTx/>
              <a:buChar char="-"/>
            </a:pPr>
            <a:r>
              <a:rPr lang="en-US" baseline="0" dirty="0" smtClean="0"/>
              <a:t>Operational: taking more time to mix dough, having less </a:t>
            </a:r>
            <a:r>
              <a:rPr lang="en-US" baseline="0" dirty="0" err="1" smtClean="0"/>
              <a:t>syncrhonized</a:t>
            </a:r>
            <a:r>
              <a:rPr lang="en-US" baseline="0" dirty="0" smtClean="0"/>
              <a:t> supply</a:t>
            </a:r>
          </a:p>
          <a:p>
            <a:pPr>
              <a:buFontTx/>
              <a:buChar char="-"/>
            </a:pPr>
            <a:endParaRPr lang="en-US" baseline="0" dirty="0" smtClean="0"/>
          </a:p>
          <a:p>
            <a:pPr>
              <a:buFontTx/>
              <a:buChar char="-"/>
            </a:pPr>
            <a:r>
              <a:rPr lang="en-US" baseline="0" dirty="0" smtClean="0"/>
              <a:t>The two questions can be a mix of both!</a:t>
            </a:r>
            <a:endParaRPr lang="en-US" dirty="0"/>
          </a:p>
        </p:txBody>
      </p:sp>
      <p:sp>
        <p:nvSpPr>
          <p:cNvPr id="4" name="Header Placeholder 3"/>
          <p:cNvSpPr>
            <a:spLocks noGrp="1"/>
          </p:cNvSpPr>
          <p:nvPr>
            <p:ph type="hdr" sz="quarter" idx="10"/>
          </p:nvPr>
        </p:nvSpPr>
        <p:spPr/>
        <p:txBody>
          <a:bodyPr/>
          <a:lstStyle/>
          <a:p>
            <a:pPr>
              <a:defRPr/>
            </a:pPr>
            <a:r>
              <a:rPr lang="en-US" smtClean="0"/>
              <a:t>OPNS454 Week 2: Competition, Competencies &amp; Trade-offs</a:t>
            </a:r>
            <a:endParaRPr lang="en-US"/>
          </a:p>
        </p:txBody>
      </p:sp>
      <p:sp>
        <p:nvSpPr>
          <p:cNvPr id="5" name="Footer Placeholder 4"/>
          <p:cNvSpPr>
            <a:spLocks noGrp="1"/>
          </p:cNvSpPr>
          <p:nvPr>
            <p:ph type="ftr" sz="quarter" idx="11"/>
          </p:nvPr>
        </p:nvSpPr>
        <p:spPr/>
        <p:txBody>
          <a:bodyPr/>
          <a:lstStyle/>
          <a:p>
            <a:pPr>
              <a:defRPr/>
            </a:pPr>
            <a:r>
              <a:rPr lang="en-US" smtClean="0"/>
              <a:t>© Van Mieghem</a:t>
            </a:r>
            <a:endParaRPr lang="en-US"/>
          </a:p>
        </p:txBody>
      </p:sp>
      <p:sp>
        <p:nvSpPr>
          <p:cNvPr id="6" name="Slide Number Placeholder 5"/>
          <p:cNvSpPr>
            <a:spLocks noGrp="1"/>
          </p:cNvSpPr>
          <p:nvPr>
            <p:ph type="sldNum" sz="quarter" idx="12"/>
          </p:nvPr>
        </p:nvSpPr>
        <p:spPr/>
        <p:txBody>
          <a:bodyPr/>
          <a:lstStyle/>
          <a:p>
            <a:pPr>
              <a:defRPr/>
            </a:pPr>
            <a:fld id="{D73649EE-BF21-4B01-A53A-3B28FB074D85}" type="slidenum">
              <a:rPr lang="en-US" smtClean="0"/>
              <a:pPr>
                <a:defRPr/>
              </a:pPr>
              <a:t>19</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Currently, there is insufficient demand; doesn’t even cover fixed costs of rent and utilities.</a:t>
            </a:r>
            <a:endParaRPr lang="en-US" dirty="0"/>
          </a:p>
        </p:txBody>
      </p:sp>
      <p:sp>
        <p:nvSpPr>
          <p:cNvPr id="4" name="Slide Number Placeholder 3"/>
          <p:cNvSpPr>
            <a:spLocks noGrp="1"/>
          </p:cNvSpPr>
          <p:nvPr>
            <p:ph type="sldNum" sz="quarter" idx="10"/>
          </p:nvPr>
        </p:nvSpPr>
        <p:spPr/>
        <p:txBody>
          <a:bodyPr/>
          <a:lstStyle/>
          <a:p>
            <a:fld id="{87B29DF9-73CF-4C2F-BC89-40B3113E5089}" type="slidenum">
              <a:rPr lang="en-US" smtClean="0"/>
              <a:pPr/>
              <a:t>22</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Recall: this is what we called a volume adjustment: assume</a:t>
            </a:r>
            <a:r>
              <a:rPr lang="en-US" baseline="0" dirty="0" smtClean="0"/>
              <a:t> from here on that we are working at “planned scale” (operating at the natural scale for the designed operating system).</a:t>
            </a:r>
            <a:endParaRPr lang="en-US" dirty="0"/>
          </a:p>
        </p:txBody>
      </p:sp>
      <p:sp>
        <p:nvSpPr>
          <p:cNvPr id="4" name="Slide Number Placeholder 3"/>
          <p:cNvSpPr>
            <a:spLocks noGrp="1"/>
          </p:cNvSpPr>
          <p:nvPr>
            <p:ph type="sldNum" sz="quarter" idx="10"/>
          </p:nvPr>
        </p:nvSpPr>
        <p:spPr/>
        <p:txBody>
          <a:bodyPr/>
          <a:lstStyle/>
          <a:p>
            <a:fld id="{87B29DF9-73CF-4C2F-BC89-40B3113E5089}" type="slidenum">
              <a:rPr lang="en-US" smtClean="0"/>
              <a:pPr/>
              <a:t>23</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We shall soon see where the number $175 comes from!</a:t>
            </a:r>
            <a:endParaRPr lang="en-US" dirty="0"/>
          </a:p>
        </p:txBody>
      </p:sp>
      <p:sp>
        <p:nvSpPr>
          <p:cNvPr id="4" name="Slide Number Placeholder 3"/>
          <p:cNvSpPr>
            <a:spLocks noGrp="1"/>
          </p:cNvSpPr>
          <p:nvPr>
            <p:ph type="sldNum" sz="quarter" idx="10"/>
          </p:nvPr>
        </p:nvSpPr>
        <p:spPr/>
        <p:txBody>
          <a:bodyPr/>
          <a:lstStyle/>
          <a:p>
            <a:fld id="{87B29DF9-73CF-4C2F-BC89-40B3113E5089}" type="slidenum">
              <a:rPr lang="en-US" smtClean="0"/>
              <a:pPr/>
              <a:t>24</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We can</a:t>
            </a:r>
            <a:r>
              <a:rPr lang="en-US" baseline="0" dirty="0" smtClean="0"/>
              <a:t> still learn from each line:</a:t>
            </a:r>
          </a:p>
          <a:p>
            <a:pPr marL="241653" indent="-241653">
              <a:buAutoNum type="arabicPeriod"/>
            </a:pPr>
            <a:r>
              <a:rPr lang="en-US" baseline="0" dirty="0" smtClean="0"/>
              <a:t>Ingredients: recall, if Sparkles would also reduce size, we loose the advantage.  Is their anything else we can do with ingredients?</a:t>
            </a:r>
          </a:p>
          <a:p>
            <a:pPr marL="241653" indent="-241653">
              <a:buAutoNum type="arabicPeriod"/>
            </a:pPr>
            <a:r>
              <a:rPr lang="en-US" baseline="0" dirty="0" smtClean="0"/>
              <a:t>Hourly labor: if we could increase volume, we may also get some time savings in setups/and cooling.</a:t>
            </a:r>
          </a:p>
          <a:p>
            <a:pPr marL="241653" indent="-241653">
              <a:buAutoNum type="arabicPeriod"/>
            </a:pPr>
            <a:r>
              <a:rPr lang="en-US" baseline="0" dirty="0" smtClean="0"/>
              <a:t>Packaging: may consider simpler packaging?  (Need to do some customer focus groups.)</a:t>
            </a:r>
          </a:p>
          <a:p>
            <a:pPr marL="241653" indent="-241653">
              <a:buAutoNum type="arabicPeriod"/>
            </a:pPr>
            <a:r>
              <a:rPr lang="en-US" baseline="0" dirty="0" smtClean="0"/>
              <a:t>Fixed salaries: this is likely also a volume result.</a:t>
            </a:r>
            <a:endParaRPr lang="en-US" dirty="0"/>
          </a:p>
        </p:txBody>
      </p:sp>
      <p:sp>
        <p:nvSpPr>
          <p:cNvPr id="4" name="Slide Number Placeholder 3"/>
          <p:cNvSpPr>
            <a:spLocks noGrp="1"/>
          </p:cNvSpPr>
          <p:nvPr>
            <p:ph type="sldNum" sz="quarter" idx="10"/>
          </p:nvPr>
        </p:nvSpPr>
        <p:spPr/>
        <p:txBody>
          <a:bodyPr/>
          <a:lstStyle/>
          <a:p>
            <a:fld id="{87B29DF9-73CF-4C2F-BC89-40B3113E5089}" type="slidenum">
              <a:rPr lang="en-US" smtClean="0"/>
              <a:pPr/>
              <a:t>26</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i="1" dirty="0" smtClean="0"/>
              <a:t>What is the key issue here?</a:t>
            </a:r>
          </a:p>
          <a:p>
            <a:pPr>
              <a:buFont typeface="Wingdings" pitchFamily="2" charset="2"/>
              <a:buChar char="Ø"/>
            </a:pPr>
            <a:r>
              <a:rPr lang="en-US" dirty="0" smtClean="0"/>
              <a:t> First objective:</a:t>
            </a:r>
            <a:r>
              <a:rPr lang="en-US" baseline="0" dirty="0" smtClean="0"/>
              <a:t> can we improve operating profit (make positive)?</a:t>
            </a:r>
          </a:p>
          <a:p>
            <a:pPr>
              <a:buFont typeface="Arial" pitchFamily="34" charset="0"/>
              <a:buChar char="•"/>
            </a:pPr>
            <a:r>
              <a:rPr lang="en-US" baseline="0" dirty="0" smtClean="0"/>
              <a:t> typical hope: EOS: can we increase revenue (scale) while OPEX increases less?</a:t>
            </a:r>
          </a:p>
          <a:p>
            <a:pPr>
              <a:buFont typeface="Arial" pitchFamily="34" charset="0"/>
              <a:buChar char="•"/>
            </a:pPr>
            <a:r>
              <a:rPr lang="en-US" baseline="0" dirty="0" smtClean="0"/>
              <a:t> we shall first get to the basics: can we improve op profit keeping demand constant?</a:t>
            </a:r>
          </a:p>
          <a:p>
            <a:pPr>
              <a:buFont typeface="Arial" pitchFamily="34" charset="0"/>
              <a:buChar char="•"/>
            </a:pPr>
            <a:r>
              <a:rPr lang="en-US" baseline="0" dirty="0" smtClean="0"/>
              <a:t> </a:t>
            </a:r>
          </a:p>
          <a:p>
            <a:pPr>
              <a:buFont typeface="Arial" pitchFamily="34" charset="0"/>
              <a:buChar char="•"/>
            </a:pPr>
            <a:r>
              <a:rPr lang="en-US" baseline="0" dirty="0" smtClean="0"/>
              <a:t> IDEA: built out the tree for each box to derive operational drivers.  First focus on 2 biggest buckets: purchasing and fulfillment</a:t>
            </a:r>
          </a:p>
          <a:p>
            <a:pPr lvl="1">
              <a:buFont typeface="Arial" pitchFamily="34" charset="0"/>
              <a:buChar char="•"/>
            </a:pPr>
            <a:r>
              <a:rPr lang="en-US" baseline="0" dirty="0" smtClean="0"/>
              <a:t> LEADS us to framework: </a:t>
            </a:r>
            <a:r>
              <a:rPr lang="en-US" i="1" baseline="0" dirty="0" smtClean="0"/>
              <a:t>process view</a:t>
            </a:r>
            <a:endParaRPr lang="en-US" dirty="0"/>
          </a:p>
        </p:txBody>
      </p:sp>
      <p:sp>
        <p:nvSpPr>
          <p:cNvPr id="4" name="Header Placeholder 3"/>
          <p:cNvSpPr>
            <a:spLocks noGrp="1"/>
          </p:cNvSpPr>
          <p:nvPr>
            <p:ph type="hdr" sz="quarter" idx="10"/>
          </p:nvPr>
        </p:nvSpPr>
        <p:spPr/>
        <p:txBody>
          <a:bodyPr/>
          <a:lstStyle/>
          <a:p>
            <a:pPr>
              <a:defRPr/>
            </a:pPr>
            <a:r>
              <a:rPr lang="en-US" smtClean="0">
                <a:solidFill>
                  <a:prstClr val="black"/>
                </a:solidFill>
              </a:rPr>
              <a:t>OPNS454 Week #8: Technology and Mass Customized Service</a:t>
            </a:r>
            <a:endParaRPr lang="en-US">
              <a:solidFill>
                <a:prstClr val="black"/>
              </a:solidFill>
            </a:endParaRPr>
          </a:p>
        </p:txBody>
      </p:sp>
      <p:sp>
        <p:nvSpPr>
          <p:cNvPr id="5" name="Date Placeholder 4"/>
          <p:cNvSpPr>
            <a:spLocks noGrp="1"/>
          </p:cNvSpPr>
          <p:nvPr>
            <p:ph type="dt" idx="11"/>
          </p:nvPr>
        </p:nvSpPr>
        <p:spPr/>
        <p:txBody>
          <a:bodyPr/>
          <a:lstStyle/>
          <a:p>
            <a:pPr>
              <a:defRPr/>
            </a:pPr>
            <a:fld id="{2BB63D27-399F-4792-A118-4CC730A89D33}" type="datetime1">
              <a:rPr lang="en-US" smtClean="0">
                <a:solidFill>
                  <a:prstClr val="black"/>
                </a:solidFill>
              </a:rPr>
              <a:pPr>
                <a:defRPr/>
              </a:pPr>
              <a:t>1/18/2011</a:t>
            </a:fld>
            <a:endParaRPr lang="en-US">
              <a:solidFill>
                <a:prstClr val="black"/>
              </a:solidFill>
            </a:endParaRPr>
          </a:p>
        </p:txBody>
      </p:sp>
      <p:sp>
        <p:nvSpPr>
          <p:cNvPr id="6" name="Footer Placeholder 5"/>
          <p:cNvSpPr>
            <a:spLocks noGrp="1"/>
          </p:cNvSpPr>
          <p:nvPr>
            <p:ph type="ftr" sz="quarter" idx="12"/>
          </p:nvPr>
        </p:nvSpPr>
        <p:spPr/>
        <p:txBody>
          <a:bodyPr/>
          <a:lstStyle/>
          <a:p>
            <a:pPr>
              <a:defRPr/>
            </a:pPr>
            <a:r>
              <a:rPr lang="en-US" smtClean="0">
                <a:solidFill>
                  <a:prstClr val="black"/>
                </a:solidFill>
              </a:rPr>
              <a:t>© Van Mieghem</a:t>
            </a:r>
            <a:endParaRPr lang="en-US">
              <a:solidFill>
                <a:prstClr val="black"/>
              </a:solidFill>
            </a:endParaRPr>
          </a:p>
        </p:txBody>
      </p:sp>
      <p:sp>
        <p:nvSpPr>
          <p:cNvPr id="7" name="Slide Number Placeholder 6"/>
          <p:cNvSpPr>
            <a:spLocks noGrp="1"/>
          </p:cNvSpPr>
          <p:nvPr>
            <p:ph type="sldNum" sz="quarter" idx="13"/>
          </p:nvPr>
        </p:nvSpPr>
        <p:spPr/>
        <p:txBody>
          <a:bodyPr/>
          <a:lstStyle/>
          <a:p>
            <a:pPr>
              <a:defRPr/>
            </a:pPr>
            <a:fld id="{B19D7C3D-48F7-42AB-8CEF-AD510D4D77B3}" type="slidenum">
              <a:rPr lang="en-US" smtClean="0">
                <a:solidFill>
                  <a:prstClr val="black"/>
                </a:solidFill>
              </a:rPr>
              <a:pPr>
                <a:defRPr/>
              </a:pPr>
              <a:t>2</a:t>
            </a:fld>
            <a:endParaRPr lang="en-US">
              <a:solidFill>
                <a:prstClr val="black"/>
              </a:solidFill>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 Deleverage</a:t>
            </a:r>
            <a:r>
              <a:rPr lang="en-US" baseline="0" dirty="0" smtClean="0"/>
              <a:t> assets</a:t>
            </a:r>
          </a:p>
          <a:p>
            <a:endParaRPr lang="en-US" baseline="0" dirty="0" smtClean="0"/>
          </a:p>
          <a:p>
            <a:r>
              <a:rPr lang="en-US" baseline="0" dirty="0" smtClean="0"/>
              <a:t>- Main difference is in high fixed costs for salaries and storefront in </a:t>
            </a:r>
            <a:r>
              <a:rPr lang="en-US" baseline="0" dirty="0" err="1" smtClean="0"/>
              <a:t>beverly</a:t>
            </a:r>
            <a:r>
              <a:rPr lang="en-US" baseline="0" dirty="0" smtClean="0"/>
              <a:t> hills</a:t>
            </a:r>
          </a:p>
          <a:p>
            <a:endParaRPr lang="en-US" dirty="0"/>
          </a:p>
        </p:txBody>
      </p:sp>
      <p:sp>
        <p:nvSpPr>
          <p:cNvPr id="4" name="Slide Number Placeholder 3"/>
          <p:cNvSpPr>
            <a:spLocks noGrp="1"/>
          </p:cNvSpPr>
          <p:nvPr>
            <p:ph type="sldNum" sz="quarter" idx="10"/>
          </p:nvPr>
        </p:nvSpPr>
        <p:spPr/>
        <p:txBody>
          <a:bodyPr/>
          <a:lstStyle/>
          <a:p>
            <a:fld id="{87B29DF9-73CF-4C2F-BC89-40B3113E5089}" type="slidenum">
              <a:rPr lang="en-US" smtClean="0"/>
              <a:pPr/>
              <a:t>28</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i="1" dirty="0" smtClean="0"/>
              <a:t>What is the key issue here?</a:t>
            </a:r>
          </a:p>
          <a:p>
            <a:pPr>
              <a:buFont typeface="Wingdings" pitchFamily="2" charset="2"/>
              <a:buChar char="Ø"/>
            </a:pPr>
            <a:r>
              <a:rPr lang="en-US" dirty="0" smtClean="0"/>
              <a:t> First objective:</a:t>
            </a:r>
            <a:r>
              <a:rPr lang="en-US" baseline="0" dirty="0" smtClean="0"/>
              <a:t> can we improve operating profit (make positive)?</a:t>
            </a:r>
          </a:p>
          <a:p>
            <a:pPr>
              <a:buFont typeface="Arial" pitchFamily="34" charset="0"/>
              <a:buChar char="•"/>
            </a:pPr>
            <a:r>
              <a:rPr lang="en-US" baseline="0" dirty="0" smtClean="0"/>
              <a:t> typical hope: EOS: can we increase revenue (scale) while OPEX increases less?</a:t>
            </a:r>
          </a:p>
          <a:p>
            <a:pPr>
              <a:buFont typeface="Arial" pitchFamily="34" charset="0"/>
              <a:buChar char="•"/>
            </a:pPr>
            <a:r>
              <a:rPr lang="en-US" baseline="0" dirty="0" smtClean="0"/>
              <a:t> we shall first get to the basics: can we improve op profit keeping demand constant?</a:t>
            </a:r>
          </a:p>
          <a:p>
            <a:pPr>
              <a:buFont typeface="Arial" pitchFamily="34" charset="0"/>
              <a:buChar char="•"/>
            </a:pPr>
            <a:r>
              <a:rPr lang="en-US" baseline="0" dirty="0" smtClean="0"/>
              <a:t> </a:t>
            </a:r>
          </a:p>
          <a:p>
            <a:pPr>
              <a:buFont typeface="Arial" pitchFamily="34" charset="0"/>
              <a:buChar char="•"/>
            </a:pPr>
            <a:r>
              <a:rPr lang="en-US" baseline="0" dirty="0" smtClean="0"/>
              <a:t> IDEA: built out the tree for each box to derive operational drivers.  First focus on 2 biggest buckets: purchasing and fulfillment</a:t>
            </a:r>
          </a:p>
          <a:p>
            <a:pPr lvl="1">
              <a:buFont typeface="Arial" pitchFamily="34" charset="0"/>
              <a:buChar char="•"/>
            </a:pPr>
            <a:r>
              <a:rPr lang="en-US" baseline="0" dirty="0" smtClean="0"/>
              <a:t> LEADS us to framework: </a:t>
            </a:r>
            <a:r>
              <a:rPr lang="en-US" i="1" baseline="0" dirty="0" smtClean="0"/>
              <a:t>process view</a:t>
            </a:r>
            <a:endParaRPr lang="en-US" dirty="0"/>
          </a:p>
        </p:txBody>
      </p:sp>
      <p:sp>
        <p:nvSpPr>
          <p:cNvPr id="4" name="Header Placeholder 3"/>
          <p:cNvSpPr>
            <a:spLocks noGrp="1"/>
          </p:cNvSpPr>
          <p:nvPr>
            <p:ph type="hdr" sz="quarter" idx="10"/>
          </p:nvPr>
        </p:nvSpPr>
        <p:spPr/>
        <p:txBody>
          <a:bodyPr/>
          <a:lstStyle/>
          <a:p>
            <a:pPr>
              <a:defRPr/>
            </a:pPr>
            <a:r>
              <a:rPr lang="en-US" smtClean="0">
                <a:solidFill>
                  <a:prstClr val="black"/>
                </a:solidFill>
              </a:rPr>
              <a:t>OPNS454 Week #8: Technology and Mass Customized Service</a:t>
            </a:r>
            <a:endParaRPr lang="en-US">
              <a:solidFill>
                <a:prstClr val="black"/>
              </a:solidFill>
            </a:endParaRPr>
          </a:p>
        </p:txBody>
      </p:sp>
      <p:sp>
        <p:nvSpPr>
          <p:cNvPr id="5" name="Date Placeholder 4"/>
          <p:cNvSpPr>
            <a:spLocks noGrp="1"/>
          </p:cNvSpPr>
          <p:nvPr>
            <p:ph type="dt" idx="11"/>
          </p:nvPr>
        </p:nvSpPr>
        <p:spPr/>
        <p:txBody>
          <a:bodyPr/>
          <a:lstStyle/>
          <a:p>
            <a:pPr>
              <a:defRPr/>
            </a:pPr>
            <a:fld id="{2BB63D27-399F-4792-A118-4CC730A89D33}" type="datetime1">
              <a:rPr lang="en-US" smtClean="0">
                <a:solidFill>
                  <a:prstClr val="black"/>
                </a:solidFill>
              </a:rPr>
              <a:pPr>
                <a:defRPr/>
              </a:pPr>
              <a:t>1/18/2011</a:t>
            </a:fld>
            <a:endParaRPr lang="en-US">
              <a:solidFill>
                <a:prstClr val="black"/>
              </a:solidFill>
            </a:endParaRPr>
          </a:p>
        </p:txBody>
      </p:sp>
      <p:sp>
        <p:nvSpPr>
          <p:cNvPr id="6" name="Footer Placeholder 5"/>
          <p:cNvSpPr>
            <a:spLocks noGrp="1"/>
          </p:cNvSpPr>
          <p:nvPr>
            <p:ph type="ftr" sz="quarter" idx="12"/>
          </p:nvPr>
        </p:nvSpPr>
        <p:spPr/>
        <p:txBody>
          <a:bodyPr/>
          <a:lstStyle/>
          <a:p>
            <a:pPr>
              <a:defRPr/>
            </a:pPr>
            <a:r>
              <a:rPr lang="en-US" smtClean="0">
                <a:solidFill>
                  <a:prstClr val="black"/>
                </a:solidFill>
              </a:rPr>
              <a:t>© Van Mieghem</a:t>
            </a:r>
            <a:endParaRPr lang="en-US">
              <a:solidFill>
                <a:prstClr val="black"/>
              </a:solidFill>
            </a:endParaRPr>
          </a:p>
        </p:txBody>
      </p:sp>
      <p:sp>
        <p:nvSpPr>
          <p:cNvPr id="7" name="Slide Number Placeholder 6"/>
          <p:cNvSpPr>
            <a:spLocks noGrp="1"/>
          </p:cNvSpPr>
          <p:nvPr>
            <p:ph type="sldNum" sz="quarter" idx="13"/>
          </p:nvPr>
        </p:nvSpPr>
        <p:spPr/>
        <p:txBody>
          <a:bodyPr/>
          <a:lstStyle/>
          <a:p>
            <a:pPr>
              <a:defRPr/>
            </a:pPr>
            <a:fld id="{B19D7C3D-48F7-42AB-8CEF-AD510D4D77B3}" type="slidenum">
              <a:rPr lang="en-US" smtClean="0">
                <a:solidFill>
                  <a:prstClr val="black"/>
                </a:solidFill>
              </a:rPr>
              <a:pPr>
                <a:defRPr/>
              </a:pPr>
              <a:t>3</a:t>
            </a:fld>
            <a:endParaRPr lang="en-US">
              <a:solidFill>
                <a:prstClr val="black"/>
              </a:solidFil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So: to make this work, we MUST increase demand WHILE</a:t>
            </a:r>
            <a:r>
              <a:rPr lang="en-US" baseline="0" dirty="0" smtClean="0"/>
              <a:t> keeping fixed costs constant and hope we find someone willing to cover all the losses until we get to break-even.</a:t>
            </a:r>
          </a:p>
          <a:p>
            <a:r>
              <a:rPr lang="en-US" baseline="0" dirty="0" smtClean="0"/>
              <a:t>(that’s what </a:t>
            </a:r>
            <a:r>
              <a:rPr lang="en-US" baseline="0" dirty="0" err="1" smtClean="0"/>
              <a:t>Ahold</a:t>
            </a:r>
            <a:r>
              <a:rPr lang="en-US" baseline="0" dirty="0" smtClean="0"/>
              <a:t> did!)</a:t>
            </a:r>
            <a:endParaRPr lang="en-US" dirty="0"/>
          </a:p>
        </p:txBody>
      </p:sp>
      <p:sp>
        <p:nvSpPr>
          <p:cNvPr id="4" name="Header Placeholder 3"/>
          <p:cNvSpPr>
            <a:spLocks noGrp="1"/>
          </p:cNvSpPr>
          <p:nvPr>
            <p:ph type="hdr" sz="quarter" idx="10"/>
          </p:nvPr>
        </p:nvSpPr>
        <p:spPr/>
        <p:txBody>
          <a:bodyPr/>
          <a:lstStyle/>
          <a:p>
            <a:pPr>
              <a:defRPr/>
            </a:pPr>
            <a:r>
              <a:rPr lang="en-US" smtClean="0"/>
              <a:t>OPNS454 Week 2: Competition, Competencies &amp; Trade-offs</a:t>
            </a:r>
            <a:endParaRPr lang="en-US"/>
          </a:p>
        </p:txBody>
      </p:sp>
      <p:sp>
        <p:nvSpPr>
          <p:cNvPr id="5" name="Footer Placeholder 4"/>
          <p:cNvSpPr>
            <a:spLocks noGrp="1"/>
          </p:cNvSpPr>
          <p:nvPr>
            <p:ph type="ftr" sz="quarter" idx="11"/>
          </p:nvPr>
        </p:nvSpPr>
        <p:spPr/>
        <p:txBody>
          <a:bodyPr/>
          <a:lstStyle/>
          <a:p>
            <a:pPr>
              <a:defRPr/>
            </a:pPr>
            <a:r>
              <a:rPr lang="en-US" smtClean="0"/>
              <a:t>© Van Mieghem</a:t>
            </a:r>
            <a:endParaRPr lang="en-US"/>
          </a:p>
        </p:txBody>
      </p:sp>
      <p:sp>
        <p:nvSpPr>
          <p:cNvPr id="6" name="Slide Number Placeholder 5"/>
          <p:cNvSpPr>
            <a:spLocks noGrp="1"/>
          </p:cNvSpPr>
          <p:nvPr>
            <p:ph type="sldNum" sz="quarter" idx="12"/>
          </p:nvPr>
        </p:nvSpPr>
        <p:spPr/>
        <p:txBody>
          <a:bodyPr/>
          <a:lstStyle/>
          <a:p>
            <a:pPr>
              <a:defRPr/>
            </a:pPr>
            <a:fld id="{D73649EE-BF21-4B01-A53A-3B28FB074D85}" type="slidenum">
              <a:rPr lang="en-US" smtClean="0"/>
              <a:pPr>
                <a:defRPr/>
              </a:pPr>
              <a:t>5</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Slide Image Placeholder 1"/>
          <p:cNvSpPr>
            <a:spLocks noGrp="1" noRot="1" noChangeAspect="1" noTextEdit="1"/>
          </p:cNvSpPr>
          <p:nvPr>
            <p:ph type="sldImg"/>
          </p:nvPr>
        </p:nvSpPr>
        <p:spPr>
          <a:ln/>
        </p:spPr>
      </p:sp>
      <p:sp>
        <p:nvSpPr>
          <p:cNvPr id="68611" name="Notes Placeholder 2"/>
          <p:cNvSpPr>
            <a:spLocks noGrp="1"/>
          </p:cNvSpPr>
          <p:nvPr>
            <p:ph type="body" idx="1"/>
          </p:nvPr>
        </p:nvSpPr>
        <p:spPr>
          <a:noFill/>
          <a:ln/>
        </p:spPr>
        <p:txBody>
          <a:bodyPr/>
          <a:lstStyle/>
          <a:p>
            <a:r>
              <a:rPr lang="en-US" smtClean="0"/>
              <a:t>This case found its origin in a previous Ops Strat class project.</a:t>
            </a:r>
          </a:p>
          <a:p>
            <a:r>
              <a:rPr lang="en-US" smtClean="0"/>
              <a:t>Sugar &amp; Spice is modeled after the startup of a sister of a Kellogg grad.</a:t>
            </a:r>
          </a:p>
          <a:p>
            <a:endParaRPr lang="en-US" smtClean="0"/>
          </a:p>
          <a:p>
            <a:r>
              <a:rPr lang="en-US" smtClean="0"/>
              <a:t>Voice over</a:t>
            </a:r>
          </a:p>
          <a:p>
            <a:r>
              <a:rPr lang="en-US" smtClean="0"/>
              <a:t>Sugar &amp; Spice is a delivery and catering business in Los Angeles that makes mini-baked goods, including (click – series of photos) cupcakes, cakepops, cookies, brownies and more. (click)</a:t>
            </a:r>
          </a:p>
          <a:p>
            <a:endParaRPr lang="en-US" smtClean="0"/>
          </a:p>
          <a:p>
            <a:endParaRPr lang="en-US" smtClean="0"/>
          </a:p>
          <a:p>
            <a:endParaRPr lang="en-US" smtClean="0"/>
          </a:p>
        </p:txBody>
      </p:sp>
      <p:sp>
        <p:nvSpPr>
          <p:cNvPr id="68612" name="Slide Number Placeholder 3"/>
          <p:cNvSpPr>
            <a:spLocks noGrp="1"/>
          </p:cNvSpPr>
          <p:nvPr>
            <p:ph type="sldNum" sz="quarter" idx="5"/>
          </p:nvPr>
        </p:nvSpPr>
        <p:spPr>
          <a:noFill/>
        </p:spPr>
        <p:txBody>
          <a:bodyPr/>
          <a:lstStyle/>
          <a:p>
            <a:pPr defTabSz="965200"/>
            <a:fld id="{9CB60B1D-9350-40E5-ACDE-C169317A8CBE}" type="slidenum">
              <a:rPr lang="en-US" smtClean="0"/>
              <a:pPr defTabSz="965200"/>
              <a:t>9</a:t>
            </a:fld>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a:ln/>
        </p:spPr>
      </p:sp>
      <p:sp>
        <p:nvSpPr>
          <p:cNvPr id="69635" name="Notes Placeholder 2"/>
          <p:cNvSpPr>
            <a:spLocks noGrp="1"/>
          </p:cNvSpPr>
          <p:nvPr>
            <p:ph type="body" idx="1"/>
          </p:nvPr>
        </p:nvSpPr>
        <p:spPr>
          <a:noFill/>
          <a:ln/>
        </p:spPr>
        <p:txBody>
          <a:bodyPr/>
          <a:lstStyle/>
          <a:p>
            <a:r>
              <a:rPr lang="en-US" smtClean="0"/>
              <a:t>This is to show the highly customization of these cupcakes: upper left is an offering for the Oscar’s; something for a tv show; and other more typical products.</a:t>
            </a:r>
          </a:p>
          <a:p>
            <a:endParaRPr lang="en-US" smtClean="0"/>
          </a:p>
          <a:p>
            <a:endParaRPr lang="en-US" smtClean="0"/>
          </a:p>
          <a:p>
            <a:r>
              <a:rPr lang="en-US" smtClean="0"/>
              <a:t>Voice over</a:t>
            </a:r>
          </a:p>
          <a:p>
            <a:endParaRPr lang="en-US" smtClean="0"/>
          </a:p>
          <a:p>
            <a:r>
              <a:rPr lang="en-US" smtClean="0"/>
              <a:t>However, in addition to these basic products, Sugar &amp; Spice also offers unlimited customization (click – series of photos) according to customers’ specifications. (click)</a:t>
            </a:r>
          </a:p>
          <a:p>
            <a:endParaRPr lang="en-US" smtClean="0"/>
          </a:p>
          <a:p>
            <a:endParaRPr lang="en-US" smtClean="0"/>
          </a:p>
        </p:txBody>
      </p:sp>
      <p:sp>
        <p:nvSpPr>
          <p:cNvPr id="69636" name="Slide Number Placeholder 3"/>
          <p:cNvSpPr>
            <a:spLocks noGrp="1"/>
          </p:cNvSpPr>
          <p:nvPr>
            <p:ph type="sldNum" sz="quarter" idx="5"/>
          </p:nvPr>
        </p:nvSpPr>
        <p:spPr>
          <a:noFill/>
        </p:spPr>
        <p:txBody>
          <a:bodyPr/>
          <a:lstStyle/>
          <a:p>
            <a:pPr defTabSz="965200"/>
            <a:fld id="{955DB385-1F46-44AA-B16F-0C8F2F65BC7C}" type="slidenum">
              <a:rPr lang="en-US" smtClean="0"/>
              <a:pPr defTabSz="965200"/>
              <a:t>10</a:t>
            </a:fld>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normAutofit/>
          </a:bodyPr>
          <a:lstStyle/>
          <a:p>
            <a:pPr defTabSz="965200" eaLnBrk="1" hangingPunct="1">
              <a:spcBef>
                <a:spcPct val="0"/>
              </a:spcBef>
            </a:pPr>
            <a:r>
              <a:rPr lang="en-US" dirty="0" smtClean="0"/>
              <a:t>How do we see her strategy vs. how she sees it</a:t>
            </a:r>
          </a:p>
          <a:p>
            <a:pPr defTabSz="965200"/>
            <a:endParaRPr lang="en-US" dirty="0" smtClean="0"/>
          </a:p>
          <a:p>
            <a:pPr defTabSz="965200"/>
            <a:r>
              <a:rPr lang="en-US" dirty="0" smtClean="0"/>
              <a:t>Highlight low cost, flex capacity</a:t>
            </a:r>
          </a:p>
          <a:p>
            <a:pPr defTabSz="965200"/>
            <a:endParaRPr lang="en-US" dirty="0" smtClean="0"/>
          </a:p>
          <a:p>
            <a:pPr defTabSz="965200"/>
            <a:r>
              <a:rPr lang="en-US" dirty="0" smtClean="0"/>
              <a:t>Highlight Demand:  not enough demand, infrequent, can be made to orders</a:t>
            </a:r>
          </a:p>
          <a:p>
            <a:pPr defTabSz="965200"/>
            <a:endParaRPr lang="en-US" dirty="0" smtClean="0"/>
          </a:p>
          <a:p>
            <a:pPr defTabSz="965200"/>
            <a:r>
              <a:rPr lang="en-US" dirty="0" smtClean="0"/>
              <a:t>Assets:</a:t>
            </a:r>
            <a:r>
              <a:rPr lang="en-US" baseline="0" dirty="0" smtClean="0"/>
              <a:t> </a:t>
            </a:r>
          </a:p>
          <a:p>
            <a:pPr marL="287338" indent="-177800">
              <a:lnSpc>
                <a:spcPct val="150000"/>
              </a:lnSpc>
              <a:buFontTx/>
              <a:buChar char="-"/>
              <a:defRPr/>
            </a:pPr>
            <a:r>
              <a:rPr lang="en-US" dirty="0" smtClean="0">
                <a:solidFill>
                  <a:sysClr val="windowText" lastClr="000000"/>
                </a:solidFill>
              </a:rPr>
              <a:t>Small, commercial bakery</a:t>
            </a:r>
          </a:p>
          <a:p>
            <a:pPr marL="287338" indent="-177800">
              <a:lnSpc>
                <a:spcPct val="150000"/>
              </a:lnSpc>
              <a:buFontTx/>
              <a:buChar char="-"/>
              <a:defRPr/>
            </a:pPr>
            <a:r>
              <a:rPr lang="en-US" dirty="0" smtClean="0">
                <a:solidFill>
                  <a:sysClr val="windowText" lastClr="000000"/>
                </a:solidFill>
              </a:rPr>
              <a:t>No store front</a:t>
            </a:r>
          </a:p>
          <a:p>
            <a:pPr marL="287338" indent="-177800">
              <a:lnSpc>
                <a:spcPct val="150000"/>
              </a:lnSpc>
              <a:buFontTx/>
              <a:buChar char="-"/>
              <a:defRPr/>
            </a:pPr>
            <a:r>
              <a:rPr lang="en-US" dirty="0" smtClean="0">
                <a:solidFill>
                  <a:sysClr val="windowText" lastClr="000000"/>
                </a:solidFill>
              </a:rPr>
              <a:t>High flexibility with workforce</a:t>
            </a:r>
          </a:p>
          <a:p>
            <a:pPr defTabSz="965200"/>
            <a:endParaRPr lang="en-US" baseline="0" dirty="0" smtClean="0"/>
          </a:p>
          <a:p>
            <a:pPr defTabSz="965200"/>
            <a:r>
              <a:rPr lang="en-US" baseline="0" dirty="0" smtClean="0"/>
              <a:t>Processes:</a:t>
            </a:r>
          </a:p>
          <a:p>
            <a:pPr marL="287338" indent="-177800">
              <a:lnSpc>
                <a:spcPct val="150000"/>
              </a:lnSpc>
              <a:defRPr/>
            </a:pPr>
            <a:r>
              <a:rPr lang="en-US" dirty="0" smtClean="0">
                <a:solidFill>
                  <a:sysClr val="windowText" lastClr="000000"/>
                </a:solidFill>
              </a:rPr>
              <a:t>-  Not enough demand…yet</a:t>
            </a:r>
          </a:p>
          <a:p>
            <a:pPr marL="287338" indent="-177800">
              <a:lnSpc>
                <a:spcPct val="150000"/>
              </a:lnSpc>
              <a:buFontTx/>
              <a:buChar char="-"/>
              <a:defRPr/>
            </a:pPr>
            <a:r>
              <a:rPr lang="en-US" dirty="0" smtClean="0">
                <a:solidFill>
                  <a:sysClr val="windowText" lastClr="000000"/>
                </a:solidFill>
              </a:rPr>
              <a:t>Demand is variable</a:t>
            </a:r>
          </a:p>
          <a:p>
            <a:pPr marL="287338" indent="-177800">
              <a:lnSpc>
                <a:spcPct val="150000"/>
              </a:lnSpc>
              <a:buFontTx/>
              <a:buChar char="-"/>
              <a:defRPr/>
            </a:pPr>
            <a:r>
              <a:rPr lang="en-US" dirty="0" smtClean="0">
                <a:solidFill>
                  <a:sysClr val="windowText" lastClr="000000"/>
                </a:solidFill>
              </a:rPr>
              <a:t>Make-to-order</a:t>
            </a:r>
          </a:p>
          <a:p>
            <a:pPr>
              <a:defRPr/>
            </a:pPr>
            <a:endParaRPr lang="en-US" dirty="0"/>
          </a:p>
        </p:txBody>
      </p:sp>
      <p:sp>
        <p:nvSpPr>
          <p:cNvPr id="4" name="Header Placeholder 3"/>
          <p:cNvSpPr>
            <a:spLocks noGrp="1"/>
          </p:cNvSpPr>
          <p:nvPr>
            <p:ph type="hdr" sz="quarter"/>
          </p:nvPr>
        </p:nvSpPr>
        <p:spPr/>
        <p:txBody>
          <a:bodyPr/>
          <a:lstStyle/>
          <a:p>
            <a:pPr>
              <a:defRPr/>
            </a:pPr>
            <a:r>
              <a:rPr lang="en-US" smtClean="0">
                <a:solidFill>
                  <a:prstClr val="black"/>
                </a:solidFill>
              </a:rPr>
              <a:t>Operations Strategy Week #1: Concept &amp; Framework</a:t>
            </a:r>
            <a:endParaRPr lang="en-US">
              <a:solidFill>
                <a:prstClr val="black"/>
              </a:solidFill>
            </a:endParaRPr>
          </a:p>
        </p:txBody>
      </p:sp>
      <p:sp>
        <p:nvSpPr>
          <p:cNvPr id="5" name="Date Placeholder 4"/>
          <p:cNvSpPr>
            <a:spLocks noGrp="1"/>
          </p:cNvSpPr>
          <p:nvPr>
            <p:ph type="dt" sz="quarter" idx="1"/>
          </p:nvPr>
        </p:nvSpPr>
        <p:spPr/>
        <p:txBody>
          <a:bodyPr/>
          <a:lstStyle/>
          <a:p>
            <a:pPr>
              <a:defRPr/>
            </a:pPr>
            <a:fld id="{B44486B7-123A-48BF-9C9B-E099245DECE4}" type="datetime1">
              <a:rPr lang="en-US" smtClean="0">
                <a:solidFill>
                  <a:prstClr val="black"/>
                </a:solidFill>
              </a:rPr>
              <a:pPr>
                <a:defRPr/>
              </a:pPr>
              <a:t>1/18/2011</a:t>
            </a:fld>
            <a:endParaRPr lang="en-US">
              <a:solidFill>
                <a:prstClr val="black"/>
              </a:solidFill>
            </a:endParaRPr>
          </a:p>
        </p:txBody>
      </p:sp>
      <p:sp>
        <p:nvSpPr>
          <p:cNvPr id="6" name="Footer Placeholder 5"/>
          <p:cNvSpPr>
            <a:spLocks noGrp="1"/>
          </p:cNvSpPr>
          <p:nvPr>
            <p:ph type="ftr" sz="quarter" idx="4"/>
          </p:nvPr>
        </p:nvSpPr>
        <p:spPr/>
        <p:txBody>
          <a:bodyPr/>
          <a:lstStyle/>
          <a:p>
            <a:pPr>
              <a:defRPr/>
            </a:pPr>
            <a:r>
              <a:rPr lang="en-US" smtClean="0">
                <a:solidFill>
                  <a:prstClr val="black"/>
                </a:solidFill>
              </a:rPr>
              <a:t>© Van Mieghem</a:t>
            </a:r>
            <a:endParaRPr lang="en-US">
              <a:solidFill>
                <a:prstClr val="black"/>
              </a:solidFill>
            </a:endParaRPr>
          </a:p>
        </p:txBody>
      </p:sp>
      <p:sp>
        <p:nvSpPr>
          <p:cNvPr id="7" name="Slide Number Placeholder 6"/>
          <p:cNvSpPr>
            <a:spLocks noGrp="1"/>
          </p:cNvSpPr>
          <p:nvPr>
            <p:ph type="sldNum" sz="quarter" idx="5"/>
          </p:nvPr>
        </p:nvSpPr>
        <p:spPr/>
        <p:txBody>
          <a:bodyPr/>
          <a:lstStyle/>
          <a:p>
            <a:pPr>
              <a:defRPr/>
            </a:pPr>
            <a:fld id="{5BA02A71-2E44-44FA-87A8-090282DEE18B}" type="slidenum">
              <a:rPr lang="en-US" smtClean="0">
                <a:solidFill>
                  <a:prstClr val="black"/>
                </a:solidFill>
              </a:rPr>
              <a:pPr>
                <a:defRPr/>
              </a:pPr>
              <a:t>11</a:t>
            </a:fld>
            <a:endParaRPr lang="en-US">
              <a:solidFill>
                <a:prstClr val="black"/>
              </a:solidFil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Image Placeholder 1"/>
          <p:cNvSpPr>
            <a:spLocks noGrp="1" noRot="1" noChangeAspect="1" noTextEdit="1"/>
          </p:cNvSpPr>
          <p:nvPr>
            <p:ph type="sldImg"/>
          </p:nvPr>
        </p:nvSpPr>
        <p:spPr>
          <a:ln/>
        </p:spPr>
      </p:sp>
      <p:sp>
        <p:nvSpPr>
          <p:cNvPr id="71683" name="Notes Placeholder 2"/>
          <p:cNvSpPr>
            <a:spLocks noGrp="1"/>
          </p:cNvSpPr>
          <p:nvPr>
            <p:ph type="body" idx="1"/>
          </p:nvPr>
        </p:nvSpPr>
        <p:spPr>
          <a:noFill/>
          <a:ln/>
        </p:spPr>
        <p:txBody>
          <a:bodyPr/>
          <a:lstStyle/>
          <a:p>
            <a:r>
              <a:rPr lang="en-US" smtClean="0"/>
              <a:t>Sprinkles is one of their competitors.  It is a high-end chain, serving primarily affluent neighborhoods, but with less customization—see offered menu.  This is the store in Beverly Hills.</a:t>
            </a:r>
          </a:p>
          <a:p>
            <a:endParaRPr lang="en-US" smtClean="0"/>
          </a:p>
          <a:p>
            <a:r>
              <a:rPr lang="en-US" smtClean="0"/>
              <a:t>What is Sparkles and how different</a:t>
            </a:r>
          </a:p>
        </p:txBody>
      </p:sp>
      <p:sp>
        <p:nvSpPr>
          <p:cNvPr id="71684" name="Slide Number Placeholder 3"/>
          <p:cNvSpPr>
            <a:spLocks noGrp="1"/>
          </p:cNvSpPr>
          <p:nvPr>
            <p:ph type="sldNum" sz="quarter" idx="5"/>
          </p:nvPr>
        </p:nvSpPr>
        <p:spPr>
          <a:noFill/>
        </p:spPr>
        <p:txBody>
          <a:bodyPr/>
          <a:lstStyle/>
          <a:p>
            <a:pPr defTabSz="965200"/>
            <a:fld id="{8F1523C4-8CFB-4586-8ED3-449BC8669743}" type="slidenum">
              <a:rPr lang="en-US" smtClean="0"/>
              <a:pPr defTabSz="965200"/>
              <a:t>12</a:t>
            </a:fld>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Slide Image Placeholder 1"/>
          <p:cNvSpPr>
            <a:spLocks noGrp="1" noRot="1" noChangeAspect="1" noTextEdit="1"/>
          </p:cNvSpPr>
          <p:nvPr>
            <p:ph type="sldImg"/>
          </p:nvPr>
        </p:nvSpPr>
        <p:spPr>
          <a:ln/>
        </p:spPr>
      </p:sp>
      <p:sp>
        <p:nvSpPr>
          <p:cNvPr id="72707" name="Notes Placeholder 2"/>
          <p:cNvSpPr>
            <a:spLocks noGrp="1"/>
          </p:cNvSpPr>
          <p:nvPr>
            <p:ph type="body" idx="1"/>
          </p:nvPr>
        </p:nvSpPr>
        <p:spPr>
          <a:noFill/>
          <a:ln/>
        </p:spPr>
        <p:txBody>
          <a:bodyPr/>
          <a:lstStyle/>
          <a:p>
            <a:r>
              <a:rPr lang="en-US" smtClean="0"/>
              <a:t>Let us focus on the first question: rephrased as “Is the custom position viable?”</a:t>
            </a:r>
          </a:p>
        </p:txBody>
      </p:sp>
      <p:sp>
        <p:nvSpPr>
          <p:cNvPr id="72708" name="Slide Number Placeholder 3"/>
          <p:cNvSpPr>
            <a:spLocks noGrp="1"/>
          </p:cNvSpPr>
          <p:nvPr>
            <p:ph type="sldNum" sz="quarter" idx="5"/>
          </p:nvPr>
        </p:nvSpPr>
        <p:spPr>
          <a:noFill/>
        </p:spPr>
        <p:txBody>
          <a:bodyPr/>
          <a:lstStyle/>
          <a:p>
            <a:pPr defTabSz="965200"/>
            <a:fld id="{88E99097-6551-4DE0-91FB-E1F912EA55F8}" type="slidenum">
              <a:rPr lang="en-US" smtClean="0"/>
              <a:pPr defTabSz="965200"/>
              <a:t>13</a:t>
            </a:fld>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10350" y="7938"/>
            <a:ext cx="2076450" cy="655796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81000" y="7938"/>
            <a:ext cx="6076950" cy="655796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xOverObj">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381000" y="7938"/>
            <a:ext cx="83058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8229600" cy="262731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5613" y="3894138"/>
            <a:ext cx="8229600" cy="26273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cSld name="Title Slide">
    <p:bg>
      <p:bgRef idx="1001">
        <a:schemeClr val="bg2"/>
      </p:bgRef>
    </p:bg>
    <p:spTree>
      <p:nvGrpSpPr>
        <p:cNvPr id="1" name=""/>
        <p:cNvGrpSpPr/>
        <p:nvPr/>
      </p:nvGrpSpPr>
      <p:grpSpPr>
        <a:xfrm>
          <a:off x="0" y="0"/>
          <a:ext cx="0" cy="0"/>
          <a:chOff x="0" y="0"/>
          <a:chExt cx="0" cy="0"/>
        </a:xfrm>
      </p:grpSpPr>
      <p:sp>
        <p:nvSpPr>
          <p:cNvPr id="15" name="Rectangle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8991600" y="3048"/>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0" y="0"/>
            <a:ext cx="9144000" cy="25146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Rectangle 11"/>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Subtitle 8"/>
          <p:cNvSpPr>
            <a:spLocks noGrp="1"/>
          </p:cNvSpPr>
          <p:nvPr>
            <p:ph type="subTitle" idx="1"/>
          </p:nvPr>
        </p:nvSpPr>
        <p:spPr>
          <a:xfrm>
            <a:off x="1371600" y="2819400"/>
            <a:ext cx="6400800" cy="1752600"/>
          </a:xfrm>
        </p:spPr>
        <p:txBody>
          <a:bodyPr/>
          <a:lstStyle>
            <a:lvl1pPr marL="0" indent="0" algn="ctr">
              <a:buNone/>
              <a:defRPr sz="1600" b="1" cap="all" spc="25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5791200" y="6404984"/>
            <a:ext cx="3044952" cy="365760"/>
          </a:xfrm>
          <a:prstGeom prst="rect">
            <a:avLst/>
          </a:prstGeom>
        </p:spPr>
        <p:txBody>
          <a:bodyPr/>
          <a:lstStyle/>
          <a:p>
            <a:fld id="{3A4898B8-C418-4521-8465-3BA655751405}" type="datetimeFigureOut">
              <a:rPr lang="en-US" smtClean="0"/>
              <a:pPr/>
              <a:t>1/18/2011</a:t>
            </a:fld>
            <a:endParaRPr lang="en-US"/>
          </a:p>
        </p:txBody>
      </p:sp>
      <p:sp>
        <p:nvSpPr>
          <p:cNvPr id="17" name="Footer Placeholder 16"/>
          <p:cNvSpPr>
            <a:spLocks noGrp="1"/>
          </p:cNvSpPr>
          <p:nvPr>
            <p:ph type="ftr" sz="quarter" idx="11"/>
          </p:nvPr>
        </p:nvSpPr>
        <p:spPr>
          <a:xfrm>
            <a:off x="304800" y="6410848"/>
            <a:ext cx="3581400" cy="365760"/>
          </a:xfrm>
          <a:prstGeom prst="rect">
            <a:avLst/>
          </a:prstGeom>
        </p:spPr>
        <p:txBody>
          <a:bodyPr/>
          <a:lstStyle/>
          <a:p>
            <a:endParaRPr lang="en-US"/>
          </a:p>
        </p:txBody>
      </p:sp>
      <p:sp>
        <p:nvSpPr>
          <p:cNvPr id="7" name="Straight Connector 6"/>
          <p:cNvSpPr>
            <a:spLocks noChangeShapeType="1"/>
          </p:cNvSpPr>
          <p:nvPr/>
        </p:nvSpPr>
        <p:spPr bwMode="auto">
          <a:xfrm>
            <a:off x="155448" y="2420112"/>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Rectangle 9"/>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3" name="Oval 12"/>
          <p:cNvSpPr/>
          <p:nvPr/>
        </p:nvSpPr>
        <p:spPr>
          <a:xfrm>
            <a:off x="4267200" y="2115312"/>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4" name="Oval 13"/>
          <p:cNvSpPr/>
          <p:nvPr/>
        </p:nvSpPr>
        <p:spPr>
          <a:xfrm>
            <a:off x="4361688" y="2209800"/>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9" name="Slide Number Placeholder 28"/>
          <p:cNvSpPr>
            <a:spLocks noGrp="1"/>
          </p:cNvSpPr>
          <p:nvPr>
            <p:ph type="sldNum" sz="quarter" idx="12"/>
          </p:nvPr>
        </p:nvSpPr>
        <p:spPr>
          <a:xfrm>
            <a:off x="4343400" y="2199450"/>
            <a:ext cx="457200" cy="441325"/>
          </a:xfrm>
          <a:prstGeom prst="rect">
            <a:avLst/>
          </a:prstGeom>
        </p:spPr>
        <p:txBody>
          <a:bodyPr/>
          <a:lstStyle>
            <a:lvl1pPr>
              <a:defRPr>
                <a:solidFill>
                  <a:schemeClr val="accent3">
                    <a:shade val="75000"/>
                  </a:schemeClr>
                </a:solidFill>
              </a:defRPr>
            </a:lvl1pPr>
          </a:lstStyle>
          <a:p>
            <a:fld id="{20C603B8-908A-4959-AA66-679D757BABE7}" type="slidenum">
              <a:rPr lang="en-US" smtClean="0"/>
              <a:pPr/>
              <a:t>‹#›</a:t>
            </a:fld>
            <a:endParaRPr lang="en-US"/>
          </a:p>
        </p:txBody>
      </p:sp>
      <p:sp>
        <p:nvSpPr>
          <p:cNvPr id="8" name="Title 7"/>
          <p:cNvSpPr>
            <a:spLocks noGrp="1"/>
          </p:cNvSpPr>
          <p:nvPr>
            <p:ph type="ctrTitle"/>
          </p:nvPr>
        </p:nvSpPr>
        <p:spPr>
          <a:xfrm>
            <a:off x="685800" y="381000"/>
            <a:ext cx="7772400" cy="1752600"/>
          </a:xfrm>
        </p:spPr>
        <p:txBody>
          <a:bodyPr anchor="b"/>
          <a:lstStyle>
            <a:lvl1pPr>
              <a:defRPr sz="4200">
                <a:solidFill>
                  <a:schemeClr val="accent1"/>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4038600" cy="54514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514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10350" y="7938"/>
            <a:ext cx="2076450" cy="655796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81000" y="7938"/>
            <a:ext cx="6076950" cy="655796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Line 8"/>
          <p:cNvSpPr>
            <a:spLocks noChangeShapeType="1"/>
          </p:cNvSpPr>
          <p:nvPr userDrawn="1"/>
        </p:nvSpPr>
        <p:spPr bwMode="auto">
          <a:xfrm>
            <a:off x="12700" y="6619875"/>
            <a:ext cx="9131300" cy="1588"/>
          </a:xfrm>
          <a:prstGeom prst="line">
            <a:avLst/>
          </a:prstGeom>
          <a:noFill/>
          <a:ln w="12700">
            <a:solidFill>
              <a:schemeClr val="tx1"/>
            </a:solidFill>
            <a:round/>
            <a:headEnd type="none" w="sm" len="sm"/>
            <a:tailEnd type="none" w="sm" len="sm"/>
          </a:ln>
          <a:effectLst/>
        </p:spPr>
        <p:txBody>
          <a:bodyPr wrap="none" anchor="ctr"/>
          <a:lstStyle/>
          <a:p>
            <a:pPr>
              <a:defRPr/>
            </a:pPr>
            <a:endParaRPr lang="en-US" i="0">
              <a:solidFill>
                <a:srgbClr val="000000"/>
              </a:solidFill>
            </a:endParaRPr>
          </a:p>
        </p:txBody>
      </p:sp>
      <p:sp>
        <p:nvSpPr>
          <p:cNvPr id="6" name="Rectangle 10"/>
          <p:cNvSpPr>
            <a:spLocks noChangeArrowheads="1"/>
          </p:cNvSpPr>
          <p:nvPr userDrawn="1"/>
        </p:nvSpPr>
        <p:spPr bwMode="auto">
          <a:xfrm>
            <a:off x="33338" y="6638925"/>
            <a:ext cx="3644900" cy="214313"/>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i="0">
                <a:solidFill>
                  <a:srgbClr val="3333CC"/>
                </a:solidFill>
                <a:latin typeface="Arial" pitchFamily="34" charset="0"/>
              </a:rPr>
              <a:t>OPNS454: Operations Strategy</a:t>
            </a:r>
          </a:p>
        </p:txBody>
      </p:sp>
      <p:sp>
        <p:nvSpPr>
          <p:cNvPr id="7" name="Rectangle 11"/>
          <p:cNvSpPr>
            <a:spLocks noChangeArrowheads="1"/>
          </p:cNvSpPr>
          <p:nvPr userDrawn="1"/>
        </p:nvSpPr>
        <p:spPr bwMode="auto">
          <a:xfrm>
            <a:off x="7273925" y="6638925"/>
            <a:ext cx="1838325" cy="214313"/>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i="0" dirty="0">
                <a:solidFill>
                  <a:srgbClr val="3333CC"/>
                </a:solidFill>
                <a:latin typeface="Arial" pitchFamily="34" charset="0"/>
                <a:cs typeface="Arial" pitchFamily="34" charset="0"/>
              </a:rPr>
              <a:t>© Van Mieghem</a:t>
            </a:r>
          </a:p>
        </p:txBody>
      </p:sp>
      <p:sp>
        <p:nvSpPr>
          <p:cNvPr id="261126" name="Rectangle 6"/>
          <p:cNvSpPr>
            <a:spLocks noGrp="1" noChangeArrowheads="1"/>
          </p:cNvSpPr>
          <p:nvPr>
            <p:ph type="ctrTitle"/>
          </p:nvPr>
        </p:nvSpPr>
        <p:spPr>
          <a:xfrm>
            <a:off x="685800" y="1622425"/>
            <a:ext cx="7772400" cy="1470025"/>
          </a:xfrm>
          <a:noFill/>
        </p:spPr>
        <p:txBody>
          <a:bodyPr/>
          <a:lstStyle>
            <a:lvl1pPr algn="ctr">
              <a:defRPr sz="3200"/>
            </a:lvl1pPr>
          </a:lstStyle>
          <a:p>
            <a:r>
              <a:rPr lang="en-US"/>
              <a:t>Click to edit Master title style</a:t>
            </a:r>
          </a:p>
        </p:txBody>
      </p:sp>
      <p:sp>
        <p:nvSpPr>
          <p:cNvPr id="261127" name="Rectangle 7"/>
          <p:cNvSpPr>
            <a:spLocks noGrp="1" noChangeArrowheads="1"/>
          </p:cNvSpPr>
          <p:nvPr>
            <p:ph type="subTitle" idx="1"/>
          </p:nvPr>
        </p:nvSpPr>
        <p:spPr>
          <a:xfrm>
            <a:off x="1371600" y="3378200"/>
            <a:ext cx="6400800" cy="1752600"/>
          </a:xfrm>
        </p:spPr>
        <p:txBody>
          <a:bodyPr/>
          <a:lstStyle>
            <a:lvl1pPr marL="0" indent="0" algn="ctr">
              <a:buFont typeface="Wingdings" pitchFamily="2" charset="2"/>
              <a:buNone/>
              <a:defRPr/>
            </a:lvl1pPr>
          </a:lstStyle>
          <a:p>
            <a:r>
              <a:rPr lang="en-US"/>
              <a:t>Click to edit Master subtitle style</a:t>
            </a: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lvl2pPr>
              <a:defRPr sz="2000"/>
            </a:lvl2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4038600" cy="53816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3816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4038600" cy="54514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514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7938"/>
            <a:ext cx="2286000" cy="648811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0" y="7938"/>
            <a:ext cx="6705600" cy="648811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objOverTx" preserve="1">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8229600" cy="261461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5613" y="3881438"/>
            <a:ext cx="8229600" cy="26146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5613" y="1114425"/>
            <a:ext cx="8229600" cy="5381625"/>
          </a:xfrm>
        </p:spPr>
        <p:txBody>
          <a:bodyPr/>
          <a:lstStyle/>
          <a:p>
            <a:pPr lvl="0"/>
            <a:endParaRPr lang="en-US" noProof="0" smtClean="0"/>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3816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3816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x">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Text Placeholder 2"/>
          <p:cNvSpPr>
            <a:spLocks noGrp="1"/>
          </p:cNvSpPr>
          <p:nvPr>
            <p:ph type="body"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a:lstStyle>
            <a:lvl1pPr>
              <a:defRPr/>
            </a:lvl1pPr>
          </a:lstStyle>
          <a:p>
            <a:pPr>
              <a:defRPr/>
            </a:pPr>
            <a:fld id="{41C106EC-0933-4E6D-B5AD-09B6FC3609CE}" type="datetimeFigureOut">
              <a:rPr lang="en-US" i="0">
                <a:solidFill>
                  <a:srgbClr val="000000"/>
                </a:solidFill>
              </a:rPr>
              <a:pPr>
                <a:defRPr/>
              </a:pPr>
              <a:t>1/18/2011</a:t>
            </a:fld>
            <a:endParaRPr lang="en-US" i="0">
              <a:solidFill>
                <a:srgbClr val="000000"/>
              </a:solidFill>
            </a:endParaRPr>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lvl1pPr>
              <a:defRPr/>
            </a:lvl1pPr>
          </a:lstStyle>
          <a:p>
            <a:pPr>
              <a:defRPr/>
            </a:pPr>
            <a:endParaRPr lang="en-US" i="0">
              <a:solidFill>
                <a:srgbClr val="000000"/>
              </a:solidFill>
            </a:endParaRPr>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lvl1pPr>
              <a:defRPr/>
            </a:lvl1pPr>
          </a:lstStyle>
          <a:p>
            <a:pPr>
              <a:defRPr/>
            </a:pPr>
            <a:fld id="{F95D277C-324A-4A12-B869-F75C8D73F1FB}" type="slidenum">
              <a:rPr lang="en-US" i="0">
                <a:solidFill>
                  <a:srgbClr val="000000"/>
                </a:solidFill>
              </a:rPr>
              <a:pPr>
                <a:defRPr/>
              </a:pPr>
              <a:t>‹#›</a:t>
            </a:fld>
            <a:endParaRPr lang="en-US" i="0">
              <a:solidFill>
                <a:srgbClr val="000000"/>
              </a:solidFill>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B2E47FD0-71A8-4B25-A9F8-AB97F04DB914}" type="datetimeFigureOut">
              <a:rPr lang="en-US"/>
              <a:pPr>
                <a:defRPr/>
              </a:pPr>
              <a:t>1/18/2011</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C5BFE924-593F-4140-90CB-B0D8A0B7E6FD}" type="slidenum">
              <a:rPr lang="en-US"/>
              <a:pPr>
                <a:defRPr/>
              </a:pPr>
              <a:t>‹#›</a:t>
            </a:fld>
            <a:endParaRPr lang="en-US"/>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F2A3D3FA-1E78-45C4-9BFB-F0D1A2DF5164}" type="datetimeFigureOut">
              <a:rPr lang="en-US"/>
              <a:pPr>
                <a:defRPr/>
              </a:pPr>
              <a:t>1/18/2011</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70F1916E-1131-4139-933A-1894DDBCBD41}"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B5F4B570-4A01-4EDA-9C4A-C6B990C69596}" type="datetimeFigureOut">
              <a:rPr lang="en-US"/>
              <a:pPr>
                <a:defRPr/>
              </a:pPr>
              <a:t>1/18/2011</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692BEFBB-707B-437A-83B5-3FAFCF97950A}" type="slidenum">
              <a:rPr lang="en-US"/>
              <a:pPr>
                <a:defRPr/>
              </a:pPr>
              <a:t>‹#›</a:t>
            </a:fld>
            <a:endParaRPr lang="en-US"/>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BBE69A0C-DB83-4EED-8929-A662853A7364}" type="datetimeFigureOut">
              <a:rPr lang="en-US"/>
              <a:pPr>
                <a:defRPr/>
              </a:pPr>
              <a:t>1/18/2011</a:t>
            </a:fld>
            <a:endParaRPr lang="en-US"/>
          </a:p>
        </p:txBody>
      </p:sp>
      <p:sp>
        <p:nvSpPr>
          <p:cNvPr id="6" name="Footer Placeholder 5"/>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7" name="Slide Number Placeholder 6"/>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DD09CEC8-8F76-4FD7-8EC8-0E928A3733CA}" type="slidenum">
              <a:rPr lang="en-US"/>
              <a:pPr>
                <a:defRPr/>
              </a:pPr>
              <a:t>‹#›</a:t>
            </a:fld>
            <a:endParaRPr lang="en-US"/>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1E3E2596-C0E3-4224-AC7A-EE9407B0C03A}" type="datetimeFigureOut">
              <a:rPr lang="en-US"/>
              <a:pPr>
                <a:defRPr/>
              </a:pPr>
              <a:t>1/18/2011</a:t>
            </a:fld>
            <a:endParaRPr lang="en-US"/>
          </a:p>
        </p:txBody>
      </p:sp>
      <p:sp>
        <p:nvSpPr>
          <p:cNvPr id="8" name="Footer Placeholder 7"/>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9" name="Slide Number Placeholder 8"/>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58218988-1486-4922-8FC8-B1CCC74485DA}" type="slidenum">
              <a:rPr lang="en-US"/>
              <a:pPr>
                <a:defRPr/>
              </a:pPr>
              <a:t>‹#›</a:t>
            </a:fld>
            <a:endParaRPr lang="en-US"/>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631306EA-FE26-4FA8-B2A8-843E4282EAFF}" type="datetimeFigureOut">
              <a:rPr lang="en-US"/>
              <a:pPr>
                <a:defRPr/>
              </a:pPr>
              <a:t>1/18/2011</a:t>
            </a:fld>
            <a:endParaRPr lang="en-US"/>
          </a:p>
        </p:txBody>
      </p:sp>
      <p:sp>
        <p:nvSpPr>
          <p:cNvPr id="4" name="Footer Placeholder 3"/>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5" name="Slide Number Placeholder 4"/>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48952FF5-6903-4F02-B174-776067D1F0D0}" type="slidenum">
              <a:rPr lang="en-US"/>
              <a:pPr>
                <a:defRPr/>
              </a:pPr>
              <a:t>‹#›</a:t>
            </a:fld>
            <a:endParaRPr lang="en-US"/>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AA57AA6A-6EFC-4C1F-B4C6-AD63658B6313}" type="datetimeFigureOut">
              <a:rPr lang="en-US"/>
              <a:pPr>
                <a:defRPr/>
              </a:pPr>
              <a:t>1/18/2011</a:t>
            </a:fld>
            <a:endParaRPr lang="en-US"/>
          </a:p>
        </p:txBody>
      </p:sp>
      <p:sp>
        <p:nvSpPr>
          <p:cNvPr id="3" name="Footer Placeholder 2"/>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4" name="Slide Number Placeholder 3"/>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7B8BE08C-A522-4DE9-AAE3-3C37F6F57A46}" type="slidenum">
              <a:rPr lang="en-US"/>
              <a:pPr>
                <a:defRPr/>
              </a:pPr>
              <a:t>‹#›</a:t>
            </a:fld>
            <a:endParaRPr lang="en-US"/>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B8D03050-0DA5-4FB6-A7EE-0EB4786E7731}" type="datetimeFigureOut">
              <a:rPr lang="en-US"/>
              <a:pPr>
                <a:defRPr/>
              </a:pPr>
              <a:t>1/18/2011</a:t>
            </a:fld>
            <a:endParaRPr lang="en-US"/>
          </a:p>
        </p:txBody>
      </p:sp>
      <p:sp>
        <p:nvSpPr>
          <p:cNvPr id="6" name="Footer Placeholder 5"/>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7" name="Slide Number Placeholder 6"/>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9829163B-0CE6-4A91-883A-B575DA4A7E5C}" type="slidenum">
              <a:rPr lang="en-US"/>
              <a:pPr>
                <a:defRPr/>
              </a:pPr>
              <a:t>‹#›</a:t>
            </a:fld>
            <a:endParaRPr lang="en-US"/>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5B401855-AE2D-4AB3-B126-B2E23D704240}" type="datetimeFigureOut">
              <a:rPr lang="en-US"/>
              <a:pPr>
                <a:defRPr/>
              </a:pPr>
              <a:t>1/18/2011</a:t>
            </a:fld>
            <a:endParaRPr lang="en-US"/>
          </a:p>
        </p:txBody>
      </p:sp>
      <p:sp>
        <p:nvSpPr>
          <p:cNvPr id="6" name="Footer Placeholder 5"/>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7" name="Slide Number Placeholder 6"/>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33D24552-F289-40C2-AD6B-9594B2A3CF7C}" type="slidenum">
              <a:rPr lang="en-US"/>
              <a:pPr>
                <a:defRPr/>
              </a:pPr>
              <a:t>‹#›</a:t>
            </a:fld>
            <a:endParaRPr lang="en-US"/>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82775B9B-6552-4739-A467-0C5A52F4FBED}" type="datetimeFigureOut">
              <a:rPr lang="en-US"/>
              <a:pPr>
                <a:defRPr/>
              </a:pPr>
              <a:t>1/18/2011</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CAD98CFA-1E34-4BC1-9651-B36112073309}" type="slidenum">
              <a:rPr lang="en-US"/>
              <a:pPr>
                <a:defRPr/>
              </a:pPr>
              <a:t>‹#›</a:t>
            </a:fld>
            <a:endParaRPr lang="en-US"/>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6F3C5E60-2548-419C-8BB5-457E2DC13388}" type="datetimeFigureOut">
              <a:rPr lang="en-US"/>
              <a:pPr>
                <a:defRPr/>
              </a:pPr>
              <a:t>1/18/2011</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6548BAC1-B940-480E-9A5A-730E994E65FA}"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theme" Target="../theme/theme2.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slideLayout" Target="../slideLayouts/slideLayout35.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slideLayout" Target="../slideLayouts/slideLayout34.xml"/><Relationship Id="rId2" Type="http://schemas.openxmlformats.org/officeDocument/2006/relationships/slideLayout" Target="../slideLayouts/slideLayout24.xml"/><Relationship Id="rId16" Type="http://schemas.openxmlformats.org/officeDocument/2006/relationships/theme" Target="../theme/theme3.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5" Type="http://schemas.openxmlformats.org/officeDocument/2006/relationships/slideLayout" Target="../slideLayouts/slideLayout3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slideLayout" Target="../slideLayouts/slideLayout36.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5.xml"/><Relationship Id="rId3" Type="http://schemas.openxmlformats.org/officeDocument/2006/relationships/slideLayout" Target="../slideLayouts/slideLayout40.xml"/><Relationship Id="rId7" Type="http://schemas.openxmlformats.org/officeDocument/2006/relationships/slideLayout" Target="../slideLayouts/slideLayout44.xml"/><Relationship Id="rId12" Type="http://schemas.openxmlformats.org/officeDocument/2006/relationships/theme" Target="../theme/theme4.xml"/><Relationship Id="rId2" Type="http://schemas.openxmlformats.org/officeDocument/2006/relationships/slideLayout" Target="../slideLayouts/slideLayout39.xml"/><Relationship Id="rId1" Type="http://schemas.openxmlformats.org/officeDocument/2006/relationships/slideLayout" Target="../slideLayouts/slideLayout38.xml"/><Relationship Id="rId6" Type="http://schemas.openxmlformats.org/officeDocument/2006/relationships/slideLayout" Target="../slideLayouts/slideLayout43.xml"/><Relationship Id="rId11" Type="http://schemas.openxmlformats.org/officeDocument/2006/relationships/slideLayout" Target="../slideLayouts/slideLayout48.xml"/><Relationship Id="rId5" Type="http://schemas.openxmlformats.org/officeDocument/2006/relationships/slideLayout" Target="../slideLayouts/slideLayout42.xml"/><Relationship Id="rId10" Type="http://schemas.openxmlformats.org/officeDocument/2006/relationships/slideLayout" Target="../slideLayouts/slideLayout47.xml"/><Relationship Id="rId4" Type="http://schemas.openxmlformats.org/officeDocument/2006/relationships/slideLayout" Target="../slideLayouts/slideLayout41.xml"/><Relationship Id="rId9" Type="http://schemas.openxmlformats.org/officeDocument/2006/relationships/slideLayout" Target="../slideLayouts/slideLayout4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EAEAEA"/>
        </a:solidFill>
        <a:effectLst/>
      </p:bgPr>
    </p:bg>
    <p:spTree>
      <p:nvGrpSpPr>
        <p:cNvPr id="1" name=""/>
        <p:cNvGrpSpPr/>
        <p:nvPr/>
      </p:nvGrpSpPr>
      <p:grpSpPr>
        <a:xfrm>
          <a:off x="0" y="0"/>
          <a:ext cx="0" cy="0"/>
          <a:chOff x="0" y="0"/>
          <a:chExt cx="0" cy="0"/>
        </a:xfrm>
      </p:grpSpPr>
      <p:sp>
        <p:nvSpPr>
          <p:cNvPr id="315394" name="Line 2"/>
          <p:cNvSpPr>
            <a:spLocks noChangeShapeType="1"/>
          </p:cNvSpPr>
          <p:nvPr/>
        </p:nvSpPr>
        <p:spPr bwMode="auto">
          <a:xfrm>
            <a:off x="12700" y="6615113"/>
            <a:ext cx="9131300" cy="1587"/>
          </a:xfrm>
          <a:prstGeom prst="line">
            <a:avLst/>
          </a:prstGeom>
          <a:noFill/>
          <a:ln w="12700">
            <a:solidFill>
              <a:schemeClr val="tx1"/>
            </a:solidFill>
            <a:round/>
            <a:headEnd type="none" w="sm" len="sm"/>
            <a:tailEnd type="none" w="sm" len="sm"/>
          </a:ln>
          <a:effectLst/>
        </p:spPr>
        <p:txBody>
          <a:bodyPr wrap="none" anchor="ctr"/>
          <a:lstStyle/>
          <a:p>
            <a:pPr>
              <a:defRPr/>
            </a:pPr>
            <a:endParaRPr lang="en-US"/>
          </a:p>
        </p:txBody>
      </p:sp>
      <p:sp>
        <p:nvSpPr>
          <p:cNvPr id="315395" name="Rectangle 3"/>
          <p:cNvSpPr>
            <a:spLocks noChangeArrowheads="1"/>
          </p:cNvSpPr>
          <p:nvPr userDrawn="1"/>
        </p:nvSpPr>
        <p:spPr bwMode="auto">
          <a:xfrm>
            <a:off x="4310063" y="6643688"/>
            <a:ext cx="701675" cy="214312"/>
          </a:xfrm>
          <a:prstGeom prst="rect">
            <a:avLst/>
          </a:prstGeom>
          <a:noFill/>
          <a:ln w="9525">
            <a:noFill/>
            <a:miter lim="800000"/>
            <a:headEnd/>
            <a:tailEnd/>
          </a:ln>
          <a:effectLst/>
        </p:spPr>
        <p:txBody>
          <a:bodyPr lIns="92075" tIns="46038" rIns="92075" bIns="46038">
            <a:spAutoFit/>
          </a:bodyPr>
          <a:lstStyle/>
          <a:p>
            <a:pPr eaLnBrk="0" hangingPunct="0">
              <a:defRPr/>
            </a:pPr>
            <a:r>
              <a:rPr lang="en-US" sz="800" i="0">
                <a:solidFill>
                  <a:schemeClr val="accent2"/>
                </a:solidFill>
                <a:latin typeface="Arial" pitchFamily="34" charset="0"/>
              </a:rPr>
              <a:t>Slide </a:t>
            </a:r>
            <a:fld id="{75FD9B88-3566-4234-BD6B-FB6B279EE0C9}" type="slidenum">
              <a:rPr lang="en-US" sz="800" i="0">
                <a:solidFill>
                  <a:schemeClr val="accent2"/>
                </a:solidFill>
                <a:latin typeface="Arial" pitchFamily="34" charset="0"/>
              </a:rPr>
              <a:pPr eaLnBrk="0" hangingPunct="0">
                <a:defRPr/>
              </a:pPr>
              <a:t>‹#›</a:t>
            </a:fld>
            <a:endParaRPr lang="en-US" sz="800" i="0">
              <a:solidFill>
                <a:schemeClr val="accent2"/>
              </a:solidFill>
              <a:latin typeface="Arial" pitchFamily="34" charset="0"/>
            </a:endParaRPr>
          </a:p>
        </p:txBody>
      </p:sp>
      <p:sp>
        <p:nvSpPr>
          <p:cNvPr id="315396" name="Rectangle 4"/>
          <p:cNvSpPr>
            <a:spLocks noChangeArrowheads="1"/>
          </p:cNvSpPr>
          <p:nvPr userDrawn="1"/>
        </p:nvSpPr>
        <p:spPr bwMode="auto">
          <a:xfrm>
            <a:off x="33338" y="6643688"/>
            <a:ext cx="3644900" cy="214312"/>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i="0">
                <a:solidFill>
                  <a:schemeClr val="accent2"/>
                </a:solidFill>
                <a:latin typeface="Arial" pitchFamily="34" charset="0"/>
              </a:rPr>
              <a:t>OPNS454: Operations Strategy</a:t>
            </a:r>
          </a:p>
        </p:txBody>
      </p:sp>
      <p:sp>
        <p:nvSpPr>
          <p:cNvPr id="315397" name="Rectangle 5"/>
          <p:cNvSpPr>
            <a:spLocks noChangeArrowheads="1"/>
          </p:cNvSpPr>
          <p:nvPr userDrawn="1"/>
        </p:nvSpPr>
        <p:spPr bwMode="auto">
          <a:xfrm>
            <a:off x="7273925" y="6643688"/>
            <a:ext cx="1838325" cy="214312"/>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i="0" dirty="0">
                <a:solidFill>
                  <a:schemeClr val="accent2"/>
                </a:solidFill>
                <a:latin typeface="Arial" pitchFamily="34" charset="0"/>
                <a:cs typeface="Arial" pitchFamily="34" charset="0"/>
              </a:rPr>
              <a:t>© Van Mieghem</a:t>
            </a:r>
          </a:p>
        </p:txBody>
      </p:sp>
      <p:sp>
        <p:nvSpPr>
          <p:cNvPr id="315398" name="Line 6"/>
          <p:cNvSpPr>
            <a:spLocks noChangeShapeType="1"/>
          </p:cNvSpPr>
          <p:nvPr/>
        </p:nvSpPr>
        <p:spPr bwMode="auto">
          <a:xfrm>
            <a:off x="0" y="987425"/>
            <a:ext cx="9131300" cy="0"/>
          </a:xfrm>
          <a:prstGeom prst="line">
            <a:avLst/>
          </a:prstGeom>
          <a:noFill/>
          <a:ln w="50800">
            <a:solidFill>
              <a:schemeClr val="tx1"/>
            </a:solidFill>
            <a:round/>
            <a:headEnd type="none" w="sm" len="sm"/>
            <a:tailEnd type="none" w="sm" len="sm"/>
          </a:ln>
          <a:effectLst/>
        </p:spPr>
        <p:txBody>
          <a:bodyPr wrap="none" anchor="ctr"/>
          <a:lstStyle/>
          <a:p>
            <a:pPr>
              <a:defRPr/>
            </a:pPr>
            <a:endParaRPr lang="en-US"/>
          </a:p>
        </p:txBody>
      </p:sp>
      <p:sp>
        <p:nvSpPr>
          <p:cNvPr id="5127" name="Rectangle 7"/>
          <p:cNvSpPr>
            <a:spLocks noGrp="1" noChangeArrowheads="1"/>
          </p:cNvSpPr>
          <p:nvPr>
            <p:ph type="title"/>
          </p:nvPr>
        </p:nvSpPr>
        <p:spPr bwMode="auto">
          <a:xfrm>
            <a:off x="381000" y="7938"/>
            <a:ext cx="8305800" cy="955675"/>
          </a:xfrm>
          <a:prstGeom prst="rect">
            <a:avLst/>
          </a:prstGeom>
          <a:noFill/>
          <a:ln w="9525">
            <a:noFill/>
            <a:miter lim="800000"/>
            <a:headEnd/>
            <a:tailEnd/>
          </a:ln>
        </p:spPr>
        <p:txBody>
          <a:bodyPr vert="horz" wrap="square" lIns="92075" tIns="46038" rIns="92075" bIns="46038" numCol="1" anchor="b" anchorCtr="0" compatLnSpc="1">
            <a:prstTxWarp prst="textNoShape">
              <a:avLst/>
            </a:prstTxWarp>
          </a:bodyPr>
          <a:lstStyle/>
          <a:p>
            <a:pPr lvl="0"/>
            <a:r>
              <a:rPr lang="en-US" smtClean="0"/>
              <a:t>Click to edit Master title style</a:t>
            </a:r>
          </a:p>
        </p:txBody>
      </p:sp>
      <p:sp>
        <p:nvSpPr>
          <p:cNvPr id="5128" name="Rectangle 8"/>
          <p:cNvSpPr>
            <a:spLocks noGrp="1" noChangeArrowheads="1"/>
          </p:cNvSpPr>
          <p:nvPr>
            <p:ph type="body" idx="1"/>
          </p:nvPr>
        </p:nvSpPr>
        <p:spPr bwMode="auto">
          <a:xfrm>
            <a:off x="455613" y="1114425"/>
            <a:ext cx="8229600" cy="5451475"/>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4007" r:id="rId1"/>
    <p:sldLayoutId id="2147484008" r:id="rId2"/>
    <p:sldLayoutId id="2147484009" r:id="rId3"/>
    <p:sldLayoutId id="2147484010" r:id="rId4"/>
    <p:sldLayoutId id="2147484011" r:id="rId5"/>
    <p:sldLayoutId id="2147484012" r:id="rId6"/>
    <p:sldLayoutId id="2147484013" r:id="rId7"/>
    <p:sldLayoutId id="2147484014" r:id="rId8"/>
    <p:sldLayoutId id="2147484015" r:id="rId9"/>
    <p:sldLayoutId id="2147484016" r:id="rId10"/>
    <p:sldLayoutId id="2147484017" r:id="rId11"/>
    <p:sldLayoutId id="2147484068" r:id="rId12"/>
  </p:sldLayoutIdLst>
  <p:txStyles>
    <p:titleStyle>
      <a:lvl1pPr algn="l" rtl="0" eaLnBrk="0" fontAlgn="base" hangingPunct="0">
        <a:spcBef>
          <a:spcPct val="0"/>
        </a:spcBef>
        <a:spcAft>
          <a:spcPct val="0"/>
        </a:spcAft>
        <a:defRPr sz="2800">
          <a:solidFill>
            <a:schemeClr val="accent2"/>
          </a:solidFill>
          <a:latin typeface="+mj-lt"/>
          <a:ea typeface="+mj-ea"/>
          <a:cs typeface="+mj-cs"/>
        </a:defRPr>
      </a:lvl1pPr>
      <a:lvl2pPr algn="l" rtl="0" eaLnBrk="0" fontAlgn="base" hangingPunct="0">
        <a:spcBef>
          <a:spcPct val="0"/>
        </a:spcBef>
        <a:spcAft>
          <a:spcPct val="0"/>
        </a:spcAft>
        <a:defRPr sz="2800">
          <a:solidFill>
            <a:schemeClr val="accent2"/>
          </a:solidFill>
          <a:latin typeface="Times New Roman" pitchFamily="18" charset="0"/>
        </a:defRPr>
      </a:lvl2pPr>
      <a:lvl3pPr algn="l" rtl="0" eaLnBrk="0" fontAlgn="base" hangingPunct="0">
        <a:spcBef>
          <a:spcPct val="0"/>
        </a:spcBef>
        <a:spcAft>
          <a:spcPct val="0"/>
        </a:spcAft>
        <a:defRPr sz="2800">
          <a:solidFill>
            <a:schemeClr val="accent2"/>
          </a:solidFill>
          <a:latin typeface="Times New Roman" pitchFamily="18" charset="0"/>
        </a:defRPr>
      </a:lvl3pPr>
      <a:lvl4pPr algn="l" rtl="0" eaLnBrk="0" fontAlgn="base" hangingPunct="0">
        <a:spcBef>
          <a:spcPct val="0"/>
        </a:spcBef>
        <a:spcAft>
          <a:spcPct val="0"/>
        </a:spcAft>
        <a:defRPr sz="2800">
          <a:solidFill>
            <a:schemeClr val="accent2"/>
          </a:solidFill>
          <a:latin typeface="Times New Roman" pitchFamily="18" charset="0"/>
        </a:defRPr>
      </a:lvl4pPr>
      <a:lvl5pPr algn="l" rtl="0" eaLnBrk="0" fontAlgn="base" hangingPunct="0">
        <a:spcBef>
          <a:spcPct val="0"/>
        </a:spcBef>
        <a:spcAft>
          <a:spcPct val="0"/>
        </a:spcAft>
        <a:defRPr sz="2800">
          <a:solidFill>
            <a:schemeClr val="accent2"/>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sz="1600">
          <a:solidFill>
            <a:schemeClr val="tx1"/>
          </a:solidFill>
          <a:latin typeface="+mn-lt"/>
        </a:defRPr>
      </a:lvl3pPr>
      <a:lvl4pPr marL="1600200" indent="-228600" algn="l" rtl="0" eaLnBrk="0" fontAlgn="base" hangingPunct="0">
        <a:spcBef>
          <a:spcPct val="20000"/>
        </a:spcBef>
        <a:spcAft>
          <a:spcPct val="0"/>
        </a:spcAft>
        <a:buChar char="•"/>
        <a:defRPr sz="14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4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EAEAEA"/>
        </a:solidFill>
        <a:effectLst/>
      </p:bgPr>
    </p:bg>
    <p:spTree>
      <p:nvGrpSpPr>
        <p:cNvPr id="1" name=""/>
        <p:cNvGrpSpPr/>
        <p:nvPr/>
      </p:nvGrpSpPr>
      <p:grpSpPr>
        <a:xfrm>
          <a:off x="0" y="0"/>
          <a:ext cx="0" cy="0"/>
          <a:chOff x="0" y="0"/>
          <a:chExt cx="0" cy="0"/>
        </a:xfrm>
      </p:grpSpPr>
      <p:sp>
        <p:nvSpPr>
          <p:cNvPr id="339970" name="Line 2"/>
          <p:cNvSpPr>
            <a:spLocks noChangeShapeType="1"/>
          </p:cNvSpPr>
          <p:nvPr/>
        </p:nvSpPr>
        <p:spPr bwMode="auto">
          <a:xfrm>
            <a:off x="12700" y="6615113"/>
            <a:ext cx="9131300" cy="1587"/>
          </a:xfrm>
          <a:prstGeom prst="line">
            <a:avLst/>
          </a:prstGeom>
          <a:noFill/>
          <a:ln w="12700">
            <a:solidFill>
              <a:schemeClr val="tx1"/>
            </a:solidFill>
            <a:round/>
            <a:headEnd type="none" w="sm" len="sm"/>
            <a:tailEnd type="none" w="sm" len="sm"/>
          </a:ln>
          <a:effectLst/>
        </p:spPr>
        <p:txBody>
          <a:bodyPr wrap="none" anchor="ctr"/>
          <a:lstStyle/>
          <a:p>
            <a:pPr>
              <a:defRPr/>
            </a:pPr>
            <a:endParaRPr lang="en-US"/>
          </a:p>
        </p:txBody>
      </p:sp>
      <p:sp>
        <p:nvSpPr>
          <p:cNvPr id="339971" name="Rectangle 3"/>
          <p:cNvSpPr>
            <a:spLocks noChangeArrowheads="1"/>
          </p:cNvSpPr>
          <p:nvPr/>
        </p:nvSpPr>
        <p:spPr bwMode="auto">
          <a:xfrm>
            <a:off x="4310063" y="6643688"/>
            <a:ext cx="701675" cy="214312"/>
          </a:xfrm>
          <a:prstGeom prst="rect">
            <a:avLst/>
          </a:prstGeom>
          <a:noFill/>
          <a:ln w="9525">
            <a:noFill/>
            <a:miter lim="800000"/>
            <a:headEnd/>
            <a:tailEnd/>
          </a:ln>
          <a:effectLst/>
        </p:spPr>
        <p:txBody>
          <a:bodyPr lIns="92075" tIns="46038" rIns="92075" bIns="46038">
            <a:spAutoFit/>
          </a:bodyPr>
          <a:lstStyle/>
          <a:p>
            <a:pPr eaLnBrk="0" hangingPunct="0">
              <a:defRPr/>
            </a:pPr>
            <a:r>
              <a:rPr lang="en-US" sz="800" i="0">
                <a:solidFill>
                  <a:schemeClr val="accent2"/>
                </a:solidFill>
                <a:latin typeface="Arial" pitchFamily="34" charset="0"/>
              </a:rPr>
              <a:t>Slide </a:t>
            </a:r>
            <a:fld id="{CF7EB126-6D55-4FBD-AA79-9F38F8B19CBB}" type="slidenum">
              <a:rPr lang="en-US" sz="800" i="0">
                <a:solidFill>
                  <a:schemeClr val="accent2"/>
                </a:solidFill>
                <a:latin typeface="Arial" pitchFamily="34" charset="0"/>
              </a:rPr>
              <a:pPr eaLnBrk="0" hangingPunct="0">
                <a:defRPr/>
              </a:pPr>
              <a:t>‹#›</a:t>
            </a:fld>
            <a:endParaRPr lang="en-US" sz="800" i="0">
              <a:solidFill>
                <a:schemeClr val="accent2"/>
              </a:solidFill>
              <a:latin typeface="Arial" pitchFamily="34" charset="0"/>
            </a:endParaRPr>
          </a:p>
        </p:txBody>
      </p:sp>
      <p:sp>
        <p:nvSpPr>
          <p:cNvPr id="339972" name="Rectangle 4"/>
          <p:cNvSpPr>
            <a:spLocks noChangeArrowheads="1"/>
          </p:cNvSpPr>
          <p:nvPr/>
        </p:nvSpPr>
        <p:spPr bwMode="auto">
          <a:xfrm>
            <a:off x="33338" y="6643688"/>
            <a:ext cx="3644900" cy="214312"/>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i="0">
                <a:solidFill>
                  <a:schemeClr val="accent2"/>
                </a:solidFill>
                <a:latin typeface="Arial" pitchFamily="34" charset="0"/>
              </a:rPr>
              <a:t>OPNS454: Operations Strategy</a:t>
            </a:r>
          </a:p>
        </p:txBody>
      </p:sp>
      <p:sp>
        <p:nvSpPr>
          <p:cNvPr id="339973" name="Rectangle 5"/>
          <p:cNvSpPr>
            <a:spLocks noChangeArrowheads="1"/>
          </p:cNvSpPr>
          <p:nvPr/>
        </p:nvSpPr>
        <p:spPr bwMode="auto">
          <a:xfrm>
            <a:off x="7273925" y="6643688"/>
            <a:ext cx="1838325" cy="214312"/>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i="0" dirty="0">
                <a:solidFill>
                  <a:schemeClr val="accent2"/>
                </a:solidFill>
                <a:latin typeface="Arial" pitchFamily="34" charset="0"/>
                <a:cs typeface="Arial" pitchFamily="34" charset="0"/>
              </a:rPr>
              <a:t>© Van Mieghem</a:t>
            </a:r>
          </a:p>
        </p:txBody>
      </p:sp>
      <p:sp>
        <p:nvSpPr>
          <p:cNvPr id="339974" name="Line 6"/>
          <p:cNvSpPr>
            <a:spLocks noChangeShapeType="1"/>
          </p:cNvSpPr>
          <p:nvPr/>
        </p:nvSpPr>
        <p:spPr bwMode="auto">
          <a:xfrm>
            <a:off x="0" y="987425"/>
            <a:ext cx="9131300" cy="0"/>
          </a:xfrm>
          <a:prstGeom prst="line">
            <a:avLst/>
          </a:prstGeom>
          <a:noFill/>
          <a:ln w="50800">
            <a:solidFill>
              <a:schemeClr val="tx1"/>
            </a:solidFill>
            <a:round/>
            <a:headEnd type="none" w="sm" len="sm"/>
            <a:tailEnd type="none" w="sm" len="sm"/>
          </a:ln>
          <a:effectLst/>
        </p:spPr>
        <p:txBody>
          <a:bodyPr wrap="none" anchor="ctr"/>
          <a:lstStyle/>
          <a:p>
            <a:pPr>
              <a:defRPr/>
            </a:pPr>
            <a:endParaRPr lang="en-US"/>
          </a:p>
        </p:txBody>
      </p:sp>
      <p:sp>
        <p:nvSpPr>
          <p:cNvPr id="6151" name="Rectangle 7"/>
          <p:cNvSpPr>
            <a:spLocks noGrp="1" noChangeArrowheads="1"/>
          </p:cNvSpPr>
          <p:nvPr>
            <p:ph type="title"/>
          </p:nvPr>
        </p:nvSpPr>
        <p:spPr bwMode="auto">
          <a:xfrm>
            <a:off x="381000" y="7938"/>
            <a:ext cx="8305800" cy="955675"/>
          </a:xfrm>
          <a:prstGeom prst="rect">
            <a:avLst/>
          </a:prstGeom>
          <a:noFill/>
          <a:ln w="9525">
            <a:noFill/>
            <a:miter lim="800000"/>
            <a:headEnd/>
            <a:tailEnd/>
          </a:ln>
        </p:spPr>
        <p:txBody>
          <a:bodyPr vert="horz" wrap="square" lIns="92075" tIns="46038" rIns="92075" bIns="46038" numCol="1" anchor="b" anchorCtr="0" compatLnSpc="1">
            <a:prstTxWarp prst="textNoShape">
              <a:avLst/>
            </a:prstTxWarp>
          </a:bodyPr>
          <a:lstStyle/>
          <a:p>
            <a:pPr lvl="0"/>
            <a:r>
              <a:rPr lang="en-US" smtClean="0"/>
              <a:t>Click to edit Master title style</a:t>
            </a:r>
          </a:p>
        </p:txBody>
      </p:sp>
      <p:sp>
        <p:nvSpPr>
          <p:cNvPr id="6152" name="Rectangle 8"/>
          <p:cNvSpPr>
            <a:spLocks noGrp="1" noChangeArrowheads="1"/>
          </p:cNvSpPr>
          <p:nvPr>
            <p:ph type="body" idx="1"/>
          </p:nvPr>
        </p:nvSpPr>
        <p:spPr bwMode="auto">
          <a:xfrm>
            <a:off x="455613" y="1114425"/>
            <a:ext cx="8229600" cy="5451475"/>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339977" name="Rectangle 9"/>
          <p:cNvSpPr>
            <a:spLocks noChangeArrowheads="1"/>
          </p:cNvSpPr>
          <p:nvPr userDrawn="1"/>
        </p:nvSpPr>
        <p:spPr bwMode="auto">
          <a:xfrm>
            <a:off x="4310063" y="6643688"/>
            <a:ext cx="701675" cy="214312"/>
          </a:xfrm>
          <a:prstGeom prst="rect">
            <a:avLst/>
          </a:prstGeom>
          <a:noFill/>
          <a:ln w="9525">
            <a:noFill/>
            <a:miter lim="800000"/>
            <a:headEnd/>
            <a:tailEnd/>
          </a:ln>
          <a:effectLst/>
        </p:spPr>
        <p:txBody>
          <a:bodyPr lIns="92075" tIns="46038" rIns="92075" bIns="46038">
            <a:spAutoFit/>
          </a:bodyPr>
          <a:lstStyle/>
          <a:p>
            <a:pPr eaLnBrk="0" hangingPunct="0">
              <a:defRPr/>
            </a:pPr>
            <a:r>
              <a:rPr lang="en-US" sz="800" i="0">
                <a:solidFill>
                  <a:schemeClr val="accent2"/>
                </a:solidFill>
                <a:latin typeface="Arial" pitchFamily="34" charset="0"/>
              </a:rPr>
              <a:t>Slide </a:t>
            </a:r>
            <a:fld id="{70DC7DF0-0D6D-4F3C-AC20-33DC9BE00444}" type="slidenum">
              <a:rPr lang="en-US" sz="800" i="0">
                <a:solidFill>
                  <a:schemeClr val="accent2"/>
                </a:solidFill>
                <a:latin typeface="Arial" pitchFamily="34" charset="0"/>
              </a:rPr>
              <a:pPr eaLnBrk="0" hangingPunct="0">
                <a:defRPr/>
              </a:pPr>
              <a:t>‹#›</a:t>
            </a:fld>
            <a:endParaRPr lang="en-US" sz="800" i="0">
              <a:solidFill>
                <a:schemeClr val="accent2"/>
              </a:solidFill>
              <a:latin typeface="Arial" pitchFamily="34" charset="0"/>
            </a:endParaRPr>
          </a:p>
        </p:txBody>
      </p:sp>
      <p:sp>
        <p:nvSpPr>
          <p:cNvPr id="339978" name="Rectangle 10"/>
          <p:cNvSpPr>
            <a:spLocks noChangeArrowheads="1"/>
          </p:cNvSpPr>
          <p:nvPr userDrawn="1"/>
        </p:nvSpPr>
        <p:spPr bwMode="auto">
          <a:xfrm>
            <a:off x="33338" y="6643688"/>
            <a:ext cx="3644900" cy="214312"/>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i="0">
                <a:solidFill>
                  <a:schemeClr val="accent2"/>
                </a:solidFill>
                <a:latin typeface="Arial" pitchFamily="34" charset="0"/>
              </a:rPr>
              <a:t>OPNS454: Operations Strategy</a:t>
            </a:r>
          </a:p>
        </p:txBody>
      </p:sp>
    </p:spTree>
  </p:cSld>
  <p:clrMap bg1="lt1" tx1="dk1" bg2="lt2" tx2="dk2" accent1="accent1" accent2="accent2" accent3="accent3" accent4="accent4" accent5="accent5" accent6="accent6" hlink="hlink" folHlink="folHlink"/>
  <p:sldLayoutIdLst>
    <p:sldLayoutId id="2147484018" r:id="rId1"/>
    <p:sldLayoutId id="2147484019" r:id="rId2"/>
    <p:sldLayoutId id="2147484020" r:id="rId3"/>
    <p:sldLayoutId id="2147484021" r:id="rId4"/>
    <p:sldLayoutId id="2147484022" r:id="rId5"/>
    <p:sldLayoutId id="2147484023" r:id="rId6"/>
    <p:sldLayoutId id="2147484024" r:id="rId7"/>
    <p:sldLayoutId id="2147484025" r:id="rId8"/>
    <p:sldLayoutId id="2147484026" r:id="rId9"/>
    <p:sldLayoutId id="2147484027" r:id="rId10"/>
  </p:sldLayoutIdLst>
  <p:txStyles>
    <p:titleStyle>
      <a:lvl1pPr algn="l" rtl="0" eaLnBrk="0" fontAlgn="base" hangingPunct="0">
        <a:spcBef>
          <a:spcPct val="0"/>
        </a:spcBef>
        <a:spcAft>
          <a:spcPct val="0"/>
        </a:spcAft>
        <a:defRPr sz="2800">
          <a:solidFill>
            <a:schemeClr val="accent2"/>
          </a:solidFill>
          <a:latin typeface="+mj-lt"/>
          <a:ea typeface="+mj-ea"/>
          <a:cs typeface="+mj-cs"/>
        </a:defRPr>
      </a:lvl1pPr>
      <a:lvl2pPr algn="l" rtl="0" eaLnBrk="0" fontAlgn="base" hangingPunct="0">
        <a:spcBef>
          <a:spcPct val="0"/>
        </a:spcBef>
        <a:spcAft>
          <a:spcPct val="0"/>
        </a:spcAft>
        <a:defRPr sz="2800">
          <a:solidFill>
            <a:schemeClr val="accent2"/>
          </a:solidFill>
          <a:latin typeface="Times New Roman" pitchFamily="18" charset="0"/>
        </a:defRPr>
      </a:lvl2pPr>
      <a:lvl3pPr algn="l" rtl="0" eaLnBrk="0" fontAlgn="base" hangingPunct="0">
        <a:spcBef>
          <a:spcPct val="0"/>
        </a:spcBef>
        <a:spcAft>
          <a:spcPct val="0"/>
        </a:spcAft>
        <a:defRPr sz="2800">
          <a:solidFill>
            <a:schemeClr val="accent2"/>
          </a:solidFill>
          <a:latin typeface="Times New Roman" pitchFamily="18" charset="0"/>
        </a:defRPr>
      </a:lvl3pPr>
      <a:lvl4pPr algn="l" rtl="0" eaLnBrk="0" fontAlgn="base" hangingPunct="0">
        <a:spcBef>
          <a:spcPct val="0"/>
        </a:spcBef>
        <a:spcAft>
          <a:spcPct val="0"/>
        </a:spcAft>
        <a:defRPr sz="2800">
          <a:solidFill>
            <a:schemeClr val="accent2"/>
          </a:solidFill>
          <a:latin typeface="Times New Roman" pitchFamily="18" charset="0"/>
        </a:defRPr>
      </a:lvl4pPr>
      <a:lvl5pPr algn="l" rtl="0" eaLnBrk="0" fontAlgn="base" hangingPunct="0">
        <a:spcBef>
          <a:spcPct val="0"/>
        </a:spcBef>
        <a:spcAft>
          <a:spcPct val="0"/>
        </a:spcAft>
        <a:defRPr sz="2800">
          <a:solidFill>
            <a:schemeClr val="accent2"/>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sz="1600">
          <a:solidFill>
            <a:schemeClr val="tx1"/>
          </a:solidFill>
          <a:latin typeface="+mn-lt"/>
        </a:defRPr>
      </a:lvl3pPr>
      <a:lvl4pPr marL="1600200" indent="-228600" algn="l" rtl="0" eaLnBrk="0" fontAlgn="base" hangingPunct="0">
        <a:spcBef>
          <a:spcPct val="20000"/>
        </a:spcBef>
        <a:spcAft>
          <a:spcPct val="0"/>
        </a:spcAft>
        <a:buChar char="•"/>
        <a:defRPr sz="14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4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rgbClr val="EAEAEA"/>
        </a:solidFill>
        <a:effectLst/>
      </p:bgPr>
    </p:bg>
    <p:spTree>
      <p:nvGrpSpPr>
        <p:cNvPr id="1" name=""/>
        <p:cNvGrpSpPr/>
        <p:nvPr/>
      </p:nvGrpSpPr>
      <p:grpSpPr>
        <a:xfrm>
          <a:off x="0" y="0"/>
          <a:ext cx="0" cy="0"/>
          <a:chOff x="0" y="0"/>
          <a:chExt cx="0" cy="0"/>
        </a:xfrm>
      </p:grpSpPr>
      <p:sp>
        <p:nvSpPr>
          <p:cNvPr id="260098" name="Line 2"/>
          <p:cNvSpPr>
            <a:spLocks noChangeShapeType="1"/>
          </p:cNvSpPr>
          <p:nvPr/>
        </p:nvSpPr>
        <p:spPr bwMode="auto">
          <a:xfrm>
            <a:off x="12700" y="6619875"/>
            <a:ext cx="9131300" cy="1588"/>
          </a:xfrm>
          <a:prstGeom prst="line">
            <a:avLst/>
          </a:prstGeom>
          <a:noFill/>
          <a:ln w="12700">
            <a:solidFill>
              <a:schemeClr val="tx1"/>
            </a:solidFill>
            <a:round/>
            <a:headEnd type="none" w="sm" len="sm"/>
            <a:tailEnd type="none" w="sm" len="sm"/>
          </a:ln>
          <a:effectLst/>
        </p:spPr>
        <p:txBody>
          <a:bodyPr wrap="none" anchor="ctr"/>
          <a:lstStyle/>
          <a:p>
            <a:pPr>
              <a:defRPr/>
            </a:pPr>
            <a:endParaRPr lang="en-US" i="0">
              <a:solidFill>
                <a:srgbClr val="000000"/>
              </a:solidFill>
            </a:endParaRPr>
          </a:p>
        </p:txBody>
      </p:sp>
      <p:sp>
        <p:nvSpPr>
          <p:cNvPr id="260100" name="Rectangle 4"/>
          <p:cNvSpPr>
            <a:spLocks noChangeArrowheads="1"/>
          </p:cNvSpPr>
          <p:nvPr/>
        </p:nvSpPr>
        <p:spPr bwMode="auto">
          <a:xfrm>
            <a:off x="33338" y="6638925"/>
            <a:ext cx="3644900" cy="214313"/>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i="0">
                <a:solidFill>
                  <a:srgbClr val="3333CC"/>
                </a:solidFill>
                <a:latin typeface="Arial" pitchFamily="34" charset="0"/>
              </a:rPr>
              <a:t>OPNS454: Operations Strategy</a:t>
            </a:r>
          </a:p>
        </p:txBody>
      </p:sp>
      <p:sp>
        <p:nvSpPr>
          <p:cNvPr id="260101" name="Rectangle 5"/>
          <p:cNvSpPr>
            <a:spLocks noChangeArrowheads="1"/>
          </p:cNvSpPr>
          <p:nvPr/>
        </p:nvSpPr>
        <p:spPr bwMode="auto">
          <a:xfrm>
            <a:off x="7273925" y="6638925"/>
            <a:ext cx="1838325" cy="214313"/>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i="0" dirty="0">
                <a:solidFill>
                  <a:srgbClr val="3333CC"/>
                </a:solidFill>
                <a:latin typeface="Arial" pitchFamily="34" charset="0"/>
                <a:cs typeface="Arial" pitchFamily="34" charset="0"/>
              </a:rPr>
              <a:t>© Van Mieghem</a:t>
            </a:r>
          </a:p>
        </p:txBody>
      </p:sp>
      <p:sp>
        <p:nvSpPr>
          <p:cNvPr id="4102" name="Rectangle 7"/>
          <p:cNvSpPr>
            <a:spLocks noGrp="1" noChangeArrowheads="1"/>
          </p:cNvSpPr>
          <p:nvPr>
            <p:ph type="title"/>
          </p:nvPr>
        </p:nvSpPr>
        <p:spPr bwMode="auto">
          <a:xfrm>
            <a:off x="0" y="7938"/>
            <a:ext cx="9144000" cy="955675"/>
          </a:xfrm>
          <a:prstGeom prst="rect">
            <a:avLst/>
          </a:prstGeom>
          <a:solidFill>
            <a:srgbClr val="FFFFCC"/>
          </a:solidFill>
          <a:ln w="9525">
            <a:noFill/>
            <a:miter lim="800000"/>
            <a:headEnd/>
            <a:tailEnd/>
          </a:ln>
        </p:spPr>
        <p:txBody>
          <a:bodyPr vert="horz" wrap="square" lIns="92075" tIns="46038" rIns="92075" bIns="46038" numCol="1" anchor="b" anchorCtr="0" compatLnSpc="1">
            <a:prstTxWarp prst="textNoShape">
              <a:avLst/>
            </a:prstTxWarp>
          </a:bodyPr>
          <a:lstStyle/>
          <a:p>
            <a:pPr lvl="0"/>
            <a:r>
              <a:rPr lang="en-US" smtClean="0"/>
              <a:t>Click to edit Master title style</a:t>
            </a:r>
          </a:p>
        </p:txBody>
      </p:sp>
      <p:sp>
        <p:nvSpPr>
          <p:cNvPr id="4103" name="Rectangle 8"/>
          <p:cNvSpPr>
            <a:spLocks noGrp="1" noChangeArrowheads="1"/>
          </p:cNvSpPr>
          <p:nvPr>
            <p:ph type="body" idx="1"/>
          </p:nvPr>
        </p:nvSpPr>
        <p:spPr bwMode="auto">
          <a:xfrm>
            <a:off x="455613" y="1114425"/>
            <a:ext cx="8229600" cy="5381625"/>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4041" r:id="rId1"/>
    <p:sldLayoutId id="2147484042" r:id="rId2"/>
    <p:sldLayoutId id="2147484043" r:id="rId3"/>
    <p:sldLayoutId id="2147484044" r:id="rId4"/>
    <p:sldLayoutId id="2147484045" r:id="rId5"/>
    <p:sldLayoutId id="2147484046" r:id="rId6"/>
    <p:sldLayoutId id="2147484047" r:id="rId7"/>
    <p:sldLayoutId id="2147484048" r:id="rId8"/>
    <p:sldLayoutId id="2147484049" r:id="rId9"/>
    <p:sldLayoutId id="2147484050" r:id="rId10"/>
    <p:sldLayoutId id="2147484051" r:id="rId11"/>
    <p:sldLayoutId id="2147484052" r:id="rId12"/>
    <p:sldLayoutId id="2147484053" r:id="rId13"/>
    <p:sldLayoutId id="2147484054" r:id="rId14"/>
    <p:sldLayoutId id="2147484055" r:id="rId15"/>
  </p:sldLayoutIdLst>
  <p:txStyles>
    <p:titleStyle>
      <a:lvl1pPr algn="l" rtl="0" eaLnBrk="0" fontAlgn="base" hangingPunct="0">
        <a:spcBef>
          <a:spcPct val="0"/>
        </a:spcBef>
        <a:spcAft>
          <a:spcPct val="0"/>
        </a:spcAft>
        <a:defRPr sz="2800">
          <a:solidFill>
            <a:schemeClr val="accent2"/>
          </a:solidFill>
          <a:latin typeface="+mj-lt"/>
          <a:ea typeface="+mj-ea"/>
          <a:cs typeface="+mj-cs"/>
        </a:defRPr>
      </a:lvl1pPr>
      <a:lvl2pPr algn="l" rtl="0" eaLnBrk="0" fontAlgn="base" hangingPunct="0">
        <a:spcBef>
          <a:spcPct val="0"/>
        </a:spcBef>
        <a:spcAft>
          <a:spcPct val="0"/>
        </a:spcAft>
        <a:defRPr sz="2800">
          <a:solidFill>
            <a:schemeClr val="accent2"/>
          </a:solidFill>
          <a:latin typeface="Times New Roman" pitchFamily="18" charset="0"/>
        </a:defRPr>
      </a:lvl2pPr>
      <a:lvl3pPr algn="l" rtl="0" eaLnBrk="0" fontAlgn="base" hangingPunct="0">
        <a:spcBef>
          <a:spcPct val="0"/>
        </a:spcBef>
        <a:spcAft>
          <a:spcPct val="0"/>
        </a:spcAft>
        <a:defRPr sz="2800">
          <a:solidFill>
            <a:schemeClr val="accent2"/>
          </a:solidFill>
          <a:latin typeface="Times New Roman" pitchFamily="18" charset="0"/>
        </a:defRPr>
      </a:lvl3pPr>
      <a:lvl4pPr algn="l" rtl="0" eaLnBrk="0" fontAlgn="base" hangingPunct="0">
        <a:spcBef>
          <a:spcPct val="0"/>
        </a:spcBef>
        <a:spcAft>
          <a:spcPct val="0"/>
        </a:spcAft>
        <a:defRPr sz="2800">
          <a:solidFill>
            <a:schemeClr val="accent2"/>
          </a:solidFill>
          <a:latin typeface="Times New Roman" pitchFamily="18" charset="0"/>
        </a:defRPr>
      </a:lvl4pPr>
      <a:lvl5pPr algn="l" rtl="0" eaLnBrk="0" fontAlgn="base" hangingPunct="0">
        <a:spcBef>
          <a:spcPct val="0"/>
        </a:spcBef>
        <a:spcAft>
          <a:spcPct val="0"/>
        </a:spcAft>
        <a:defRPr sz="2800">
          <a:solidFill>
            <a:schemeClr val="accent2"/>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sz="2000">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sz="1600">
          <a:solidFill>
            <a:schemeClr val="tx1"/>
          </a:solidFill>
          <a:latin typeface="+mn-lt"/>
        </a:defRPr>
      </a:lvl3pPr>
      <a:lvl4pPr marL="1600200" indent="-228600" algn="l" rtl="0" eaLnBrk="0" fontAlgn="base" hangingPunct="0">
        <a:spcBef>
          <a:spcPct val="20000"/>
        </a:spcBef>
        <a:spcAft>
          <a:spcPct val="0"/>
        </a:spcAft>
        <a:buChar char="•"/>
        <a:defRPr sz="14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4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074"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3075"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a:defRPr sz="1200">
                <a:solidFill>
                  <a:srgbClr val="898989"/>
                </a:solidFill>
                <a:latin typeface="Calibri" pitchFamily="34" charset="0"/>
              </a:defRPr>
            </a:lvl1pPr>
          </a:lstStyle>
          <a:p>
            <a:fld id="{E9F126D7-A52D-45E1-B0EE-8FBCDA4A9E6E}" type="datetimeFigureOut">
              <a:rPr lang="en-US" i="0">
                <a:cs typeface="Arial" pitchFamily="34" charset="0"/>
              </a:rPr>
              <a:pPr/>
              <a:t>1/18/2011</a:t>
            </a:fld>
            <a:endParaRPr lang="en-US" i="0">
              <a:cs typeface="Arial" pitchFamily="34" charset="0"/>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wrap="square" lIns="91440" tIns="45720" rIns="91440" bIns="45720" numCol="1" anchor="ctr" anchorCtr="0" compatLnSpc="1">
            <a:prstTxWarp prst="textNoShape">
              <a:avLst/>
            </a:prstTxWarp>
          </a:bodyPr>
          <a:lstStyle>
            <a:lvl1pPr algn="ctr">
              <a:defRPr sz="1200">
                <a:solidFill>
                  <a:srgbClr val="898989"/>
                </a:solidFill>
                <a:latin typeface="Calibri" pitchFamily="34" charset="0"/>
              </a:defRPr>
            </a:lvl1pPr>
          </a:lstStyle>
          <a:p>
            <a:endParaRPr lang="en-US" i="0">
              <a:cs typeface="Arial" pitchFamily="34" charset="0"/>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latin typeface="Calibri" pitchFamily="34" charset="0"/>
              </a:defRPr>
            </a:lvl1pPr>
          </a:lstStyle>
          <a:p>
            <a:fld id="{57C75DD1-9790-46BC-90C8-69A161A1A96B}" type="slidenum">
              <a:rPr lang="en-US" i="0">
                <a:cs typeface="Arial" pitchFamily="34" charset="0"/>
              </a:rPr>
              <a:pPr/>
              <a:t>‹#›</a:t>
            </a:fld>
            <a:endParaRPr lang="en-US" i="0">
              <a:cs typeface="Arial" pitchFamily="34" charset="0"/>
            </a:endParaRPr>
          </a:p>
        </p:txBody>
      </p:sp>
    </p:spTree>
  </p:cSld>
  <p:clrMap bg1="lt1" tx1="dk1" bg2="lt2" tx2="dk2" accent1="accent1" accent2="accent2" accent3="accent3" accent4="accent4" accent5="accent5" accent6="accent6" hlink="hlink" folHlink="folHlink"/>
  <p:sldLayoutIdLst>
    <p:sldLayoutId id="2147484057" r:id="rId1"/>
    <p:sldLayoutId id="2147484058" r:id="rId2"/>
    <p:sldLayoutId id="2147484059" r:id="rId3"/>
    <p:sldLayoutId id="2147484060" r:id="rId4"/>
    <p:sldLayoutId id="2147484061" r:id="rId5"/>
    <p:sldLayoutId id="2147484062" r:id="rId6"/>
    <p:sldLayoutId id="2147484063" r:id="rId7"/>
    <p:sldLayoutId id="2147484064" r:id="rId8"/>
    <p:sldLayoutId id="2147484065" r:id="rId9"/>
    <p:sldLayoutId id="2147484066" r:id="rId10"/>
    <p:sldLayoutId id="2147484067" r:id="rId11"/>
  </p:sldLayoutIdLst>
  <p:txStyles>
    <p:titleStyle>
      <a:lvl1pPr algn="ctr" defTabSz="457200" rtl="0" fontAlgn="base">
        <a:spcBef>
          <a:spcPct val="0"/>
        </a:spcBef>
        <a:spcAft>
          <a:spcPct val="0"/>
        </a:spcAft>
        <a:defRPr sz="4400" kern="1200">
          <a:solidFill>
            <a:schemeClr val="tx1"/>
          </a:solidFill>
          <a:latin typeface="+mj-lt"/>
          <a:ea typeface="+mj-ea"/>
          <a:cs typeface="+mj-cs"/>
        </a:defRPr>
      </a:lvl1pPr>
      <a:lvl2pPr algn="ctr" defTabSz="457200" rtl="0" fontAlgn="base">
        <a:spcBef>
          <a:spcPct val="0"/>
        </a:spcBef>
        <a:spcAft>
          <a:spcPct val="0"/>
        </a:spcAft>
        <a:defRPr sz="4400">
          <a:solidFill>
            <a:schemeClr val="tx1"/>
          </a:solidFill>
          <a:latin typeface="Calibri" pitchFamily="34" charset="0"/>
        </a:defRPr>
      </a:lvl2pPr>
      <a:lvl3pPr algn="ctr" defTabSz="457200" rtl="0" fontAlgn="base">
        <a:spcBef>
          <a:spcPct val="0"/>
        </a:spcBef>
        <a:spcAft>
          <a:spcPct val="0"/>
        </a:spcAft>
        <a:defRPr sz="4400">
          <a:solidFill>
            <a:schemeClr val="tx1"/>
          </a:solidFill>
          <a:latin typeface="Calibri" pitchFamily="34" charset="0"/>
        </a:defRPr>
      </a:lvl3pPr>
      <a:lvl4pPr algn="ctr" defTabSz="457200" rtl="0" fontAlgn="base">
        <a:spcBef>
          <a:spcPct val="0"/>
        </a:spcBef>
        <a:spcAft>
          <a:spcPct val="0"/>
        </a:spcAft>
        <a:defRPr sz="4400">
          <a:solidFill>
            <a:schemeClr val="tx1"/>
          </a:solidFill>
          <a:latin typeface="Calibri" pitchFamily="34" charset="0"/>
        </a:defRPr>
      </a:lvl4pPr>
      <a:lvl5pPr algn="ctr" defTabSz="457200" rtl="0" fontAlgn="base">
        <a:spcBef>
          <a:spcPct val="0"/>
        </a:spcBef>
        <a:spcAft>
          <a:spcPct val="0"/>
        </a:spcAft>
        <a:defRPr sz="4400">
          <a:solidFill>
            <a:schemeClr val="tx1"/>
          </a:solidFill>
          <a:latin typeface="Calibri" pitchFamily="34" charset="0"/>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p:titleStyle>
    <p:bodyStyle>
      <a:lvl1pPr marL="342900" indent="-342900" algn="l" defTabSz="457200" rtl="0" fontAlgn="base">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defTabSz="457200" rtl="0" fontAlgn="base">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defTabSz="457200" rtl="0" fontAlgn="base">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defTabSz="457200" rtl="0" fontAlgn="base">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defTabSz="457200" rtl="0" fontAlgn="base">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18.jpeg"/><Relationship Id="rId3" Type="http://schemas.openxmlformats.org/officeDocument/2006/relationships/image" Target="../media/image13.jpeg"/><Relationship Id="rId7" Type="http://schemas.openxmlformats.org/officeDocument/2006/relationships/image" Target="../media/image17.jpeg"/><Relationship Id="rId2" Type="http://schemas.openxmlformats.org/officeDocument/2006/relationships/notesSlide" Target="../notesSlides/notesSlide6.xml"/><Relationship Id="rId1" Type="http://schemas.openxmlformats.org/officeDocument/2006/relationships/slideLayout" Target="../slideLayouts/slideLayout29.xml"/><Relationship Id="rId6" Type="http://schemas.openxmlformats.org/officeDocument/2006/relationships/image" Target="../media/image16.jpeg"/><Relationship Id="rId5" Type="http://schemas.openxmlformats.org/officeDocument/2006/relationships/image" Target="../media/image15.jpeg"/><Relationship Id="rId4" Type="http://schemas.openxmlformats.org/officeDocument/2006/relationships/image" Target="../media/image14.jpeg"/><Relationship Id="rId9" Type="http://schemas.openxmlformats.org/officeDocument/2006/relationships/image" Target="../media/image19.jpeg"/></Relationships>
</file>

<file path=ppt/slides/_rels/slide11.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7.xml"/><Relationship Id="rId1" Type="http://schemas.openxmlformats.org/officeDocument/2006/relationships/slideLayout" Target="../slideLayouts/slideLayout43.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8.xml"/><Relationship Id="rId1" Type="http://schemas.openxmlformats.org/officeDocument/2006/relationships/slideLayout" Target="../slideLayouts/slideLayout28.xml"/><Relationship Id="rId5" Type="http://schemas.openxmlformats.org/officeDocument/2006/relationships/image" Target="../media/image22.jpeg"/><Relationship Id="rId4" Type="http://schemas.openxmlformats.org/officeDocument/2006/relationships/image" Target="../media/image21.jpeg"/></Relationships>
</file>

<file path=ppt/slides/_rels/slide1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9.xml"/><Relationship Id="rId1" Type="http://schemas.openxmlformats.org/officeDocument/2006/relationships/slideLayout" Target="../slideLayouts/slideLayout24.xml"/><Relationship Id="rId4" Type="http://schemas.openxmlformats.org/officeDocument/2006/relationships/image" Target="../media/image24.jpe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8.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8.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8.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8.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4.xml"/></Relationships>
</file>

<file path=ppt/slides/_rels/slide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2.xml"/><Relationship Id="rId1" Type="http://schemas.openxmlformats.org/officeDocument/2006/relationships/slideLayout" Target="../slideLayouts/slideLayout28.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2.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6.xml"/><Relationship Id="rId1" Type="http://schemas.openxmlformats.org/officeDocument/2006/relationships/slideLayout" Target="../slideLayouts/slideLayout28.xml"/><Relationship Id="rId6" Type="http://schemas.openxmlformats.org/officeDocument/2006/relationships/image" Target="../media/image27.png"/><Relationship Id="rId5" Type="http://schemas.openxmlformats.org/officeDocument/2006/relationships/image" Target="../media/image26.jpeg"/><Relationship Id="rId4" Type="http://schemas.openxmlformats.org/officeDocument/2006/relationships/image" Target="../media/image25.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4.xml"/></Relationships>
</file>

<file path=ppt/slides/_rels/slide2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8.xml"/></Relationships>
</file>

<file path=ppt/slides/_rels/slide2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8.png"/><Relationship Id="rId1" Type="http://schemas.openxmlformats.org/officeDocument/2006/relationships/slideLayout" Target="../slideLayouts/slideLayout12.xml"/><Relationship Id="rId5" Type="http://schemas.openxmlformats.org/officeDocument/2006/relationships/image" Target="../media/image24.jpeg"/><Relationship Id="rId4" Type="http://schemas.openxmlformats.org/officeDocument/2006/relationships/image" Target="../media/image29.jpeg"/></Relationships>
</file>

<file path=ppt/slides/_rels/slide28.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5.emf"/><Relationship Id="rId2" Type="http://schemas.openxmlformats.org/officeDocument/2006/relationships/notesSlide" Target="../notesSlides/notesSlide3.xml"/><Relationship Id="rId1" Type="http://schemas.openxmlformats.org/officeDocument/2006/relationships/slideLayout" Target="../slideLayouts/slideLayout28.xml"/><Relationship Id="rId6" Type="http://schemas.openxmlformats.org/officeDocument/2006/relationships/image" Target="../media/image4.emf"/><Relationship Id="rId5" Type="http://schemas.openxmlformats.org/officeDocument/2006/relationships/image" Target="../media/image3.emf"/><Relationship Id="rId4" Type="http://schemas.openxmlformats.org/officeDocument/2006/relationships/image" Target="../media/image2.wmf"/></Relationships>
</file>

<file path=ppt/slides/_rels/slide4.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6.emf"/><Relationship Id="rId1" Type="http://schemas.openxmlformats.org/officeDocument/2006/relationships/slideLayout" Target="../slideLayouts/slideLayout28.xml"/><Relationship Id="rId4" Type="http://schemas.openxmlformats.org/officeDocument/2006/relationships/image" Target="../media/image8.emf"/></Relationships>
</file>

<file path=ppt/slides/_rels/slide5.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notesSlide" Target="../notesSlides/notesSlide4.xml"/><Relationship Id="rId1" Type="http://schemas.openxmlformats.org/officeDocument/2006/relationships/slideLayout" Target="../slideLayouts/slideLayout28.xml"/></Relationships>
</file>

<file path=ppt/slides/_rels/slide6.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28.xml"/></Relationships>
</file>

<file path=ppt/slides/_rels/slide7.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Layout" Target="../slideLayouts/slideLayout24.xml"/></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slideLayout" Target="../slideLayouts/slideLayout24.xml"/><Relationship Id="rId1" Type="http://schemas.openxmlformats.org/officeDocument/2006/relationships/video" Target="file:///C:\Users\mjv617\Documents\3MyTeach\454\Video\2010_Dec19_WSJ_Holiday%20Help_people%20vs%20robots.wmv" TargetMode="Externa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3.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9218" name="Rectangle 2"/>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a:p>
        </p:txBody>
      </p:sp>
      <p:sp>
        <p:nvSpPr>
          <p:cNvPr id="9219" name="Rectangle 3"/>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a:p>
        </p:txBody>
      </p:sp>
      <p:sp>
        <p:nvSpPr>
          <p:cNvPr id="9220" name="Rectangle 4"/>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a:p>
        </p:txBody>
      </p:sp>
      <p:sp>
        <p:nvSpPr>
          <p:cNvPr id="9221" name="Rectangle 5"/>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a:p>
        </p:txBody>
      </p:sp>
      <p:sp>
        <p:nvSpPr>
          <p:cNvPr id="9222" name="Rectangle 6"/>
          <p:cNvSpPr>
            <a:spLocks noChangeArrowheads="1"/>
          </p:cNvSpPr>
          <p:nvPr/>
        </p:nvSpPr>
        <p:spPr bwMode="auto">
          <a:xfrm>
            <a:off x="0" y="0"/>
            <a:ext cx="9144000" cy="1465263"/>
          </a:xfrm>
          <a:prstGeom prst="rect">
            <a:avLst/>
          </a:prstGeom>
          <a:noFill/>
          <a:ln w="9525">
            <a:noFill/>
            <a:miter lim="800000"/>
            <a:headEnd/>
            <a:tailEnd/>
          </a:ln>
        </p:spPr>
        <p:txBody>
          <a:bodyPr lIns="92075" tIns="46038" rIns="92075" bIns="46038">
            <a:spAutoFit/>
          </a:bodyPr>
          <a:lstStyle/>
          <a:p>
            <a:pPr eaLnBrk="0" hangingPunct="0">
              <a:spcBef>
                <a:spcPct val="50000"/>
              </a:spcBef>
            </a:pPr>
            <a:r>
              <a:rPr lang="en-US" sz="3600" i="0" dirty="0">
                <a:solidFill>
                  <a:schemeClr val="bg1"/>
                </a:solidFill>
                <a:latin typeface="Garamond" pitchFamily="18" charset="0"/>
              </a:rPr>
              <a:t>Operations Strategy (</a:t>
            </a:r>
            <a:r>
              <a:rPr lang="en-US" sz="3600" dirty="0">
                <a:solidFill>
                  <a:schemeClr val="bg1"/>
                </a:solidFill>
                <a:latin typeface="Garamond" pitchFamily="18" charset="0"/>
              </a:rPr>
              <a:t>week </a:t>
            </a:r>
            <a:r>
              <a:rPr lang="en-US" sz="3600" i="0" dirty="0" smtClean="0">
                <a:solidFill>
                  <a:schemeClr val="bg1"/>
                </a:solidFill>
                <a:latin typeface="Garamond" pitchFamily="18" charset="0"/>
              </a:rPr>
              <a:t>2-3)</a:t>
            </a:r>
            <a:endParaRPr lang="en-US" sz="3600" i="0" dirty="0">
              <a:solidFill>
                <a:schemeClr val="bg1"/>
              </a:solidFill>
              <a:latin typeface="Garamond" pitchFamily="18" charset="0"/>
            </a:endParaRPr>
          </a:p>
          <a:p>
            <a:pPr algn="ctr" eaLnBrk="0" hangingPunct="0">
              <a:spcBef>
                <a:spcPct val="50000"/>
              </a:spcBef>
            </a:pPr>
            <a:r>
              <a:rPr lang="en-US" sz="3600" i="0" dirty="0">
                <a:solidFill>
                  <a:srgbClr val="FF3300"/>
                </a:solidFill>
                <a:latin typeface="Garamond" pitchFamily="18" charset="0"/>
              </a:rPr>
              <a:t>Competition, Competencies &amp; Trade-offs</a:t>
            </a:r>
          </a:p>
        </p:txBody>
      </p:sp>
      <p:sp>
        <p:nvSpPr>
          <p:cNvPr id="9223" name="Rectangle 7"/>
          <p:cNvSpPr>
            <a:spLocks noGrp="1" noChangeArrowheads="1"/>
          </p:cNvSpPr>
          <p:nvPr>
            <p:ph type="body" idx="1"/>
          </p:nvPr>
        </p:nvSpPr>
        <p:spPr>
          <a:xfrm>
            <a:off x="457200" y="2339975"/>
            <a:ext cx="8261350" cy="4137025"/>
          </a:xfrm>
          <a:noFill/>
        </p:spPr>
        <p:txBody>
          <a:bodyPr/>
          <a:lstStyle/>
          <a:p>
            <a:pPr eaLnBrk="1" hangingPunct="1">
              <a:buClr>
                <a:srgbClr val="FF3300"/>
              </a:buClr>
            </a:pPr>
            <a:r>
              <a:rPr lang="en-US" dirty="0" smtClean="0">
                <a:solidFill>
                  <a:schemeClr val="bg1"/>
                </a:solidFill>
              </a:rPr>
              <a:t>Why competitive cost understanding is important</a:t>
            </a:r>
          </a:p>
          <a:p>
            <a:pPr lvl="1" eaLnBrk="1" hangingPunct="1">
              <a:buClr>
                <a:srgbClr val="FF3300"/>
              </a:buClr>
            </a:pPr>
            <a:r>
              <a:rPr lang="en-US" dirty="0" smtClean="0">
                <a:solidFill>
                  <a:schemeClr val="bg1"/>
                </a:solidFill>
              </a:rPr>
              <a:t>Internal view + External view</a:t>
            </a:r>
          </a:p>
          <a:p>
            <a:pPr eaLnBrk="1" hangingPunct="1">
              <a:buClr>
                <a:srgbClr val="FF3300"/>
              </a:buClr>
            </a:pPr>
            <a:endParaRPr lang="en-US" dirty="0" smtClean="0">
              <a:solidFill>
                <a:schemeClr val="bg1"/>
              </a:solidFill>
            </a:endParaRPr>
          </a:p>
          <a:p>
            <a:pPr eaLnBrk="1" hangingPunct="1">
              <a:buClr>
                <a:srgbClr val="FF3300"/>
              </a:buClr>
            </a:pPr>
            <a:r>
              <a:rPr lang="en-US" dirty="0" smtClean="0">
                <a:solidFill>
                  <a:schemeClr val="bg1"/>
                </a:solidFill>
              </a:rPr>
              <a:t>How to analyze a competitive threat</a:t>
            </a:r>
          </a:p>
          <a:p>
            <a:pPr lvl="1" eaLnBrk="1" hangingPunct="1">
              <a:buClr>
                <a:srgbClr val="FF3300"/>
              </a:buClr>
            </a:pPr>
            <a:r>
              <a:rPr lang="en-US" i="1" dirty="0" smtClean="0">
                <a:solidFill>
                  <a:schemeClr val="bg1"/>
                </a:solidFill>
              </a:rPr>
              <a:t>Cost Advantage Analytics</a:t>
            </a:r>
            <a:r>
              <a:rPr lang="en-US" dirty="0" smtClean="0">
                <a:solidFill>
                  <a:schemeClr val="bg1"/>
                </a:solidFill>
              </a:rPr>
              <a:t> using</a:t>
            </a:r>
            <a:r>
              <a:rPr lang="en-US" i="1" dirty="0" smtClean="0">
                <a:solidFill>
                  <a:schemeClr val="bg1"/>
                </a:solidFill>
              </a:rPr>
              <a:t> </a:t>
            </a:r>
            <a:r>
              <a:rPr lang="en-US" dirty="0" smtClean="0">
                <a:solidFill>
                  <a:schemeClr val="bg1"/>
                </a:solidFill>
              </a:rPr>
              <a:t>trade-off curves</a:t>
            </a:r>
          </a:p>
          <a:p>
            <a:pPr lvl="2" eaLnBrk="1" hangingPunct="1">
              <a:buClr>
                <a:srgbClr val="FF3300"/>
              </a:buClr>
              <a:buFont typeface="Wingdings" pitchFamily="2" charset="2"/>
              <a:buNone/>
            </a:pPr>
            <a:endParaRPr lang="en-US" dirty="0" smtClean="0">
              <a:solidFill>
                <a:schemeClr val="bg1"/>
              </a:solidFill>
            </a:endParaRPr>
          </a:p>
          <a:p>
            <a:pPr eaLnBrk="1" hangingPunct="1">
              <a:buClr>
                <a:srgbClr val="FF3300"/>
              </a:buClr>
            </a:pPr>
            <a:r>
              <a:rPr lang="en-US" dirty="0" smtClean="0">
                <a:solidFill>
                  <a:schemeClr val="bg1"/>
                </a:solidFill>
              </a:rPr>
              <a:t>Design strategies to improve competitive advantage through operations</a:t>
            </a:r>
          </a:p>
          <a:p>
            <a:pPr lvl="2" eaLnBrk="1" hangingPunct="1">
              <a:buClr>
                <a:srgbClr val="FF3300"/>
              </a:buClr>
              <a:buFont typeface="Wingdings" pitchFamily="2" charset="2"/>
              <a:buNone/>
            </a:pPr>
            <a:endParaRPr lang="en-US" dirty="0" smtClean="0">
              <a:solidFill>
                <a:schemeClr val="bg1"/>
              </a:solidFill>
            </a:endParaRPr>
          </a:p>
          <a:p>
            <a:pPr lvl="2" eaLnBrk="1" hangingPunct="1">
              <a:buClr>
                <a:srgbClr val="FF3300"/>
              </a:buClr>
            </a:pPr>
            <a:r>
              <a:rPr lang="en-US" b="1" dirty="0" smtClean="0">
                <a:solidFill>
                  <a:schemeClr val="bg1"/>
                </a:solidFill>
              </a:rPr>
              <a:t>Case: </a:t>
            </a:r>
            <a:r>
              <a:rPr lang="en-US" i="1" dirty="0" smtClean="0">
                <a:solidFill>
                  <a:schemeClr val="bg1"/>
                </a:solidFill>
              </a:rPr>
              <a:t>Sugar &amp; Spice</a:t>
            </a:r>
          </a:p>
          <a:p>
            <a:pPr lvl="2" eaLnBrk="1" hangingPunct="1">
              <a:buClr>
                <a:srgbClr val="FF3300"/>
              </a:buClr>
            </a:pPr>
            <a:r>
              <a:rPr lang="en-US" b="1" dirty="0" smtClean="0">
                <a:solidFill>
                  <a:schemeClr val="bg1"/>
                </a:solidFill>
              </a:rPr>
              <a:t>Case: </a:t>
            </a:r>
            <a:r>
              <a:rPr lang="en-US" i="1" dirty="0" smtClean="0">
                <a:solidFill>
                  <a:schemeClr val="bg1"/>
                </a:solidFill>
              </a:rPr>
              <a:t>American Connector Corp. (ACC)</a:t>
            </a:r>
          </a:p>
          <a:p>
            <a:pPr lvl="2" eaLnBrk="1" hangingPunct="1">
              <a:buClr>
                <a:srgbClr val="FF3300"/>
              </a:buClr>
              <a:buNone/>
            </a:pPr>
            <a:endParaRPr lang="en-US" b="1" dirty="0" smtClean="0">
              <a:solidFill>
                <a:schemeClr val="bg1"/>
              </a:solidFill>
            </a:endParaRP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7" name="Picture 7" descr="http://hphotos-snc3.fbcdn.net/hs573.snc3/31246_390973977809_72209102809_4181521_7950953_n.jpg"/>
          <p:cNvPicPr>
            <a:picLocks noChangeAspect="1" noChangeArrowheads="1"/>
          </p:cNvPicPr>
          <p:nvPr/>
        </p:nvPicPr>
        <p:blipFill>
          <a:blip r:embed="rId3" cstate="print"/>
          <a:srcRect l="6532" r="6355"/>
          <a:stretch>
            <a:fillRect/>
          </a:stretch>
        </p:blipFill>
        <p:spPr bwMode="auto">
          <a:xfrm>
            <a:off x="5995988" y="33024"/>
            <a:ext cx="2982912" cy="2295525"/>
          </a:xfrm>
          <a:prstGeom prst="rect">
            <a:avLst/>
          </a:prstGeom>
          <a:noFill/>
          <a:ln w="9525">
            <a:noFill/>
            <a:miter lim="800000"/>
            <a:headEnd/>
            <a:tailEnd/>
          </a:ln>
        </p:spPr>
      </p:pic>
      <p:pic>
        <p:nvPicPr>
          <p:cNvPr id="11268" name="Picture 3" descr="http://www.sweetesbakeshop.com/Gallery/party/data/images/cello_cupcakes.jpg"/>
          <p:cNvPicPr>
            <a:picLocks noChangeAspect="1" noChangeArrowheads="1"/>
          </p:cNvPicPr>
          <p:nvPr/>
        </p:nvPicPr>
        <p:blipFill>
          <a:blip r:embed="rId4" cstate="print"/>
          <a:srcRect l="7021" r="8737"/>
          <a:stretch>
            <a:fillRect/>
          </a:stretch>
        </p:blipFill>
        <p:spPr bwMode="auto">
          <a:xfrm>
            <a:off x="2730500" y="2380936"/>
            <a:ext cx="3200400" cy="2024063"/>
          </a:xfrm>
          <a:prstGeom prst="rect">
            <a:avLst/>
          </a:prstGeom>
          <a:noFill/>
          <a:ln w="9525">
            <a:noFill/>
            <a:miter lim="800000"/>
            <a:headEnd/>
            <a:tailEnd/>
          </a:ln>
        </p:spPr>
      </p:pic>
      <p:pic>
        <p:nvPicPr>
          <p:cNvPr id="11269" name="Picture 2" descr="http://www.sweetesbakeshop.com/Gallery/party/data/images/dog_cupcakes.jpg"/>
          <p:cNvPicPr>
            <a:picLocks noChangeAspect="1" noChangeArrowheads="1"/>
          </p:cNvPicPr>
          <p:nvPr/>
        </p:nvPicPr>
        <p:blipFill>
          <a:blip r:embed="rId5" cstate="print"/>
          <a:srcRect/>
          <a:stretch>
            <a:fillRect/>
          </a:stretch>
        </p:blipFill>
        <p:spPr bwMode="auto">
          <a:xfrm>
            <a:off x="2730500" y="4465324"/>
            <a:ext cx="3213100" cy="2112962"/>
          </a:xfrm>
          <a:prstGeom prst="rect">
            <a:avLst/>
          </a:prstGeom>
          <a:noFill/>
          <a:ln w="9525">
            <a:noFill/>
            <a:miter lim="800000"/>
            <a:headEnd/>
            <a:tailEnd/>
          </a:ln>
        </p:spPr>
      </p:pic>
      <p:pic>
        <p:nvPicPr>
          <p:cNvPr id="11270" name="Picture 4" descr="http://www.sweetesbakeshop.com/Gallery/party/data/images/mask_cupcake.jpg"/>
          <p:cNvPicPr>
            <a:picLocks noChangeAspect="1" noChangeArrowheads="1"/>
          </p:cNvPicPr>
          <p:nvPr/>
        </p:nvPicPr>
        <p:blipFill>
          <a:blip r:embed="rId6" cstate="print"/>
          <a:srcRect t="10400" b="13715"/>
          <a:stretch>
            <a:fillRect/>
          </a:stretch>
        </p:blipFill>
        <p:spPr bwMode="auto">
          <a:xfrm>
            <a:off x="169863" y="33024"/>
            <a:ext cx="2514600" cy="2740025"/>
          </a:xfrm>
          <a:prstGeom prst="rect">
            <a:avLst/>
          </a:prstGeom>
          <a:noFill/>
          <a:ln w="9525">
            <a:noFill/>
            <a:miter lim="800000"/>
            <a:headEnd/>
            <a:tailEnd/>
          </a:ln>
        </p:spPr>
      </p:pic>
      <p:pic>
        <p:nvPicPr>
          <p:cNvPr id="11271" name="Picture 3" descr="http://www.sweetesbakeshop.com/Gallery/cake_pops/data/images/cake_pop_variety1.jpg"/>
          <p:cNvPicPr>
            <a:picLocks noChangeAspect="1" noChangeArrowheads="1"/>
          </p:cNvPicPr>
          <p:nvPr/>
        </p:nvPicPr>
        <p:blipFill>
          <a:blip r:embed="rId7" cstate="print"/>
          <a:srcRect t="18900"/>
          <a:stretch>
            <a:fillRect/>
          </a:stretch>
        </p:blipFill>
        <p:spPr bwMode="auto">
          <a:xfrm>
            <a:off x="169863" y="2841311"/>
            <a:ext cx="2514600" cy="3736975"/>
          </a:xfrm>
          <a:prstGeom prst="rect">
            <a:avLst/>
          </a:prstGeom>
          <a:noFill/>
          <a:ln w="9525">
            <a:noFill/>
            <a:miter lim="800000"/>
            <a:headEnd/>
            <a:tailEnd/>
          </a:ln>
        </p:spPr>
      </p:pic>
      <p:pic>
        <p:nvPicPr>
          <p:cNvPr id="11272" name="Picture 5" descr="http://www.sweetesbakeshop.com/Gallery/logos/data/images/dwts_cookie.jpg"/>
          <p:cNvPicPr>
            <a:picLocks noChangeAspect="1" noChangeArrowheads="1"/>
          </p:cNvPicPr>
          <p:nvPr/>
        </p:nvPicPr>
        <p:blipFill>
          <a:blip r:embed="rId8" cstate="print"/>
          <a:srcRect/>
          <a:stretch>
            <a:fillRect/>
          </a:stretch>
        </p:blipFill>
        <p:spPr bwMode="auto">
          <a:xfrm>
            <a:off x="2730500" y="33024"/>
            <a:ext cx="3197225" cy="2295525"/>
          </a:xfrm>
          <a:prstGeom prst="rect">
            <a:avLst/>
          </a:prstGeom>
          <a:noFill/>
          <a:ln w="9525">
            <a:noFill/>
            <a:miter lim="800000"/>
            <a:headEnd/>
            <a:tailEnd/>
          </a:ln>
        </p:spPr>
      </p:pic>
      <p:pic>
        <p:nvPicPr>
          <p:cNvPr id="11273" name="Picture 9" descr="http://www.sweetesbakeshop.com/Gallery/cakes_towers/data/images/elmo_platter2.jpg"/>
          <p:cNvPicPr>
            <a:picLocks noChangeAspect="1" noChangeArrowheads="1"/>
          </p:cNvPicPr>
          <p:nvPr/>
        </p:nvPicPr>
        <p:blipFill>
          <a:blip r:embed="rId9" cstate="print"/>
          <a:srcRect/>
          <a:stretch>
            <a:fillRect/>
          </a:stretch>
        </p:blipFill>
        <p:spPr bwMode="auto">
          <a:xfrm>
            <a:off x="5997575" y="2363474"/>
            <a:ext cx="2981325" cy="42100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2770" name="Title 1"/>
          <p:cNvSpPr>
            <a:spLocks noGrp="1"/>
          </p:cNvSpPr>
          <p:nvPr>
            <p:ph type="title"/>
          </p:nvPr>
        </p:nvSpPr>
        <p:spPr>
          <a:xfrm>
            <a:off x="457200" y="274638"/>
            <a:ext cx="8686800" cy="665162"/>
          </a:xfrm>
        </p:spPr>
        <p:txBody>
          <a:bodyPr/>
          <a:lstStyle/>
          <a:p>
            <a:pPr algn="l"/>
            <a:r>
              <a:rPr lang="en-US" sz="2800" dirty="0" smtClean="0">
                <a:solidFill>
                  <a:schemeClr val="bg1"/>
                </a:solidFill>
              </a:rPr>
              <a:t>VCAP Framework and key decisions of operations strategy</a:t>
            </a:r>
          </a:p>
        </p:txBody>
      </p:sp>
      <p:graphicFrame>
        <p:nvGraphicFramePr>
          <p:cNvPr id="4" name="Content Placeholder 3"/>
          <p:cNvGraphicFramePr>
            <a:graphicFrameLocks noGrp="1"/>
          </p:cNvGraphicFramePr>
          <p:nvPr>
            <p:ph idx="4294967295"/>
          </p:nvPr>
        </p:nvGraphicFramePr>
        <p:xfrm>
          <a:off x="1754694" y="1384300"/>
          <a:ext cx="5592763" cy="33861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Rectangle 4"/>
          <p:cNvSpPr/>
          <p:nvPr/>
        </p:nvSpPr>
        <p:spPr>
          <a:xfrm>
            <a:off x="3959104" y="1813301"/>
            <a:ext cx="1151416" cy="584775"/>
          </a:xfrm>
          <a:prstGeom prst="rect">
            <a:avLst/>
          </a:prstGeom>
          <a:noFill/>
        </p:spPr>
        <p:txBody>
          <a:bodyPr>
            <a:spAutoFit/>
          </a:bodyPr>
          <a:lstStyle/>
          <a:p>
            <a:pPr algn="ctr" defTabSz="457200" fontAlgn="auto">
              <a:spcBef>
                <a:spcPts val="0"/>
              </a:spcBef>
              <a:spcAft>
                <a:spcPts val="0"/>
              </a:spcAft>
              <a:defRPr/>
            </a:pPr>
            <a:r>
              <a:rPr lang="en-US" sz="3200" b="1" i="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rPr>
              <a:t>Value</a:t>
            </a:r>
          </a:p>
        </p:txBody>
      </p:sp>
      <p:sp>
        <p:nvSpPr>
          <p:cNvPr id="6" name="Rectangle 5"/>
          <p:cNvSpPr/>
          <p:nvPr/>
        </p:nvSpPr>
        <p:spPr>
          <a:xfrm>
            <a:off x="2484210" y="4176287"/>
            <a:ext cx="1298824" cy="584775"/>
          </a:xfrm>
          <a:prstGeom prst="rect">
            <a:avLst/>
          </a:prstGeom>
          <a:noFill/>
        </p:spPr>
        <p:txBody>
          <a:bodyPr>
            <a:spAutoFit/>
          </a:bodyPr>
          <a:lstStyle/>
          <a:p>
            <a:pPr algn="ctr" defTabSz="457200" fontAlgn="auto">
              <a:spcBef>
                <a:spcPts val="0"/>
              </a:spcBef>
              <a:spcAft>
                <a:spcPts val="0"/>
              </a:spcAft>
              <a:defRPr/>
            </a:pPr>
            <a:r>
              <a:rPr lang="en-US" sz="3200" b="1" i="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rPr>
              <a:t>Assets</a:t>
            </a:r>
          </a:p>
        </p:txBody>
      </p:sp>
      <p:sp>
        <p:nvSpPr>
          <p:cNvPr id="7" name="Rectangle 6"/>
          <p:cNvSpPr/>
          <p:nvPr/>
        </p:nvSpPr>
        <p:spPr>
          <a:xfrm>
            <a:off x="4946932" y="4176287"/>
            <a:ext cx="1918282" cy="584775"/>
          </a:xfrm>
          <a:prstGeom prst="rect">
            <a:avLst/>
          </a:prstGeom>
          <a:noFill/>
        </p:spPr>
        <p:txBody>
          <a:bodyPr>
            <a:spAutoFit/>
          </a:bodyPr>
          <a:lstStyle/>
          <a:p>
            <a:pPr algn="ctr" defTabSz="457200" fontAlgn="auto">
              <a:spcBef>
                <a:spcPts val="0"/>
              </a:spcBef>
              <a:spcAft>
                <a:spcPts val="0"/>
              </a:spcAft>
              <a:defRPr/>
            </a:pPr>
            <a:r>
              <a:rPr lang="en-US" sz="3200" b="1" i="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rPr>
              <a:t>Processes</a:t>
            </a:r>
          </a:p>
        </p:txBody>
      </p:sp>
      <p:sp>
        <p:nvSpPr>
          <p:cNvPr id="8" name="Rectangle 7"/>
          <p:cNvSpPr/>
          <p:nvPr/>
        </p:nvSpPr>
        <p:spPr>
          <a:xfrm>
            <a:off x="3335582" y="3224933"/>
            <a:ext cx="2439492" cy="523220"/>
          </a:xfrm>
          <a:prstGeom prst="rect">
            <a:avLst/>
          </a:prstGeom>
          <a:noFill/>
        </p:spPr>
        <p:txBody>
          <a:bodyPr>
            <a:spAutoFit/>
          </a:bodyPr>
          <a:lstStyle/>
          <a:p>
            <a:pPr algn="ctr" defTabSz="457200" fontAlgn="auto">
              <a:spcBef>
                <a:spcPts val="0"/>
              </a:spcBef>
              <a:spcAft>
                <a:spcPts val="0"/>
              </a:spcAft>
              <a:defRPr/>
            </a:pPr>
            <a:r>
              <a:rPr lang="en-US" sz="2800" b="1" i="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rPr>
              <a:t>Competencies</a:t>
            </a:r>
          </a:p>
        </p:txBody>
      </p:sp>
      <p:sp>
        <p:nvSpPr>
          <p:cNvPr id="10" name="Curved Right Arrow 9"/>
          <p:cNvSpPr/>
          <p:nvPr/>
        </p:nvSpPr>
        <p:spPr>
          <a:xfrm rot="8382059">
            <a:off x="7019925" y="2036763"/>
            <a:ext cx="563563" cy="2944812"/>
          </a:xfrm>
          <a:prstGeom prst="curvedRightArrow">
            <a:avLst/>
          </a:prstGeom>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n-US" sz="1050" i="0">
              <a:solidFill>
                <a:prstClr val="black"/>
              </a:solidFill>
            </a:endParaRPr>
          </a:p>
        </p:txBody>
      </p:sp>
      <p:sp>
        <p:nvSpPr>
          <p:cNvPr id="11" name="Curved Right Arrow 10"/>
          <p:cNvSpPr/>
          <p:nvPr/>
        </p:nvSpPr>
        <p:spPr>
          <a:xfrm rot="2302157">
            <a:off x="1441450" y="1897063"/>
            <a:ext cx="563563" cy="2944812"/>
          </a:xfrm>
          <a:prstGeom prst="curvedRightArrow">
            <a:avLst/>
          </a:prstGeom>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n-US" sz="1050" i="0">
              <a:solidFill>
                <a:prstClr val="black"/>
              </a:solidFill>
            </a:endParaRPr>
          </a:p>
        </p:txBody>
      </p:sp>
      <p:sp>
        <p:nvSpPr>
          <p:cNvPr id="12" name="Rectangle 11"/>
          <p:cNvSpPr/>
          <p:nvPr/>
        </p:nvSpPr>
        <p:spPr>
          <a:xfrm rot="2863666">
            <a:off x="7220880" y="2715106"/>
            <a:ext cx="1748992" cy="461665"/>
          </a:xfrm>
          <a:prstGeom prst="rect">
            <a:avLst/>
          </a:prstGeom>
          <a:noFill/>
        </p:spPr>
        <p:txBody>
          <a:bodyPr>
            <a:spAutoFit/>
          </a:bodyPr>
          <a:lstStyle/>
          <a:p>
            <a:pPr algn="ctr" defTabSz="457200" fontAlgn="auto">
              <a:spcBef>
                <a:spcPts val="0"/>
              </a:spcBef>
              <a:spcAft>
                <a:spcPts val="0"/>
              </a:spcAft>
              <a:defRPr/>
            </a:pPr>
            <a:r>
              <a:rPr lang="en-US" b="1" i="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rPr>
              <a:t>Innovation</a:t>
            </a:r>
          </a:p>
        </p:txBody>
      </p:sp>
      <p:sp>
        <p:nvSpPr>
          <p:cNvPr id="13" name="Rectangle 12"/>
          <p:cNvSpPr/>
          <p:nvPr/>
        </p:nvSpPr>
        <p:spPr>
          <a:xfrm rot="18948115">
            <a:off x="270214" y="2224625"/>
            <a:ext cx="2172838" cy="461665"/>
          </a:xfrm>
          <a:prstGeom prst="rect">
            <a:avLst/>
          </a:prstGeom>
          <a:noFill/>
        </p:spPr>
        <p:txBody>
          <a:bodyPr>
            <a:spAutoFit/>
          </a:bodyPr>
          <a:lstStyle/>
          <a:p>
            <a:pPr algn="ctr" defTabSz="457200" fontAlgn="auto">
              <a:spcBef>
                <a:spcPts val="0"/>
              </a:spcBef>
              <a:spcAft>
                <a:spcPts val="0"/>
              </a:spcAft>
              <a:defRPr/>
            </a:pPr>
            <a:r>
              <a:rPr lang="en-US" b="1" i="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rPr>
              <a:t>Improvement</a:t>
            </a:r>
          </a:p>
        </p:txBody>
      </p:sp>
      <p:cxnSp>
        <p:nvCxnSpPr>
          <p:cNvPr id="20" name="AutoShape 35"/>
          <p:cNvCxnSpPr>
            <a:cxnSpLocks noChangeShapeType="1"/>
          </p:cNvCxnSpPr>
          <p:nvPr/>
        </p:nvCxnSpPr>
        <p:spPr bwMode="auto">
          <a:xfrm flipH="1">
            <a:off x="1239138" y="4770620"/>
            <a:ext cx="1692275" cy="315913"/>
          </a:xfrm>
          <a:prstGeom prst="straightConnector1">
            <a:avLst/>
          </a:prstGeom>
          <a:noFill/>
          <a:ln w="12700">
            <a:solidFill>
              <a:srgbClr val="FFCCCC"/>
            </a:solidFill>
            <a:round/>
            <a:headEnd type="none" w="sm" len="sm"/>
            <a:tailEnd type="none" w="sm" len="sm"/>
          </a:ln>
        </p:spPr>
      </p:cxnSp>
      <p:cxnSp>
        <p:nvCxnSpPr>
          <p:cNvPr id="21" name="AutoShape 36"/>
          <p:cNvCxnSpPr>
            <a:cxnSpLocks noChangeShapeType="1"/>
          </p:cNvCxnSpPr>
          <p:nvPr/>
        </p:nvCxnSpPr>
        <p:spPr bwMode="auto">
          <a:xfrm flipH="1">
            <a:off x="2351975" y="4770620"/>
            <a:ext cx="579438" cy="315913"/>
          </a:xfrm>
          <a:prstGeom prst="straightConnector1">
            <a:avLst/>
          </a:prstGeom>
          <a:noFill/>
          <a:ln w="12700">
            <a:solidFill>
              <a:srgbClr val="FFCCCC"/>
            </a:solidFill>
            <a:round/>
            <a:headEnd type="none" w="sm" len="sm"/>
            <a:tailEnd type="none" w="sm" len="sm"/>
          </a:ln>
        </p:spPr>
      </p:cxnSp>
      <p:cxnSp>
        <p:nvCxnSpPr>
          <p:cNvPr id="22" name="AutoShape 37"/>
          <p:cNvCxnSpPr>
            <a:cxnSpLocks noChangeShapeType="1"/>
          </p:cNvCxnSpPr>
          <p:nvPr/>
        </p:nvCxnSpPr>
        <p:spPr bwMode="auto">
          <a:xfrm>
            <a:off x="6293644" y="4779169"/>
            <a:ext cx="514444" cy="307364"/>
          </a:xfrm>
          <a:prstGeom prst="straightConnector1">
            <a:avLst/>
          </a:prstGeom>
          <a:noFill/>
          <a:ln w="12700">
            <a:solidFill>
              <a:srgbClr val="FFCCCC"/>
            </a:solidFill>
            <a:round/>
            <a:headEnd type="none" w="sm" len="sm"/>
            <a:tailEnd type="none" w="sm" len="sm"/>
          </a:ln>
        </p:spPr>
      </p:cxnSp>
      <p:cxnSp>
        <p:nvCxnSpPr>
          <p:cNvPr id="23" name="AutoShape 38"/>
          <p:cNvCxnSpPr>
            <a:cxnSpLocks noChangeShapeType="1"/>
          </p:cNvCxnSpPr>
          <p:nvPr/>
        </p:nvCxnSpPr>
        <p:spPr bwMode="auto">
          <a:xfrm rot="10800000" flipV="1">
            <a:off x="5693665" y="4779168"/>
            <a:ext cx="621411" cy="307363"/>
          </a:xfrm>
          <a:prstGeom prst="straightConnector1">
            <a:avLst/>
          </a:prstGeom>
          <a:noFill/>
          <a:ln w="12700">
            <a:solidFill>
              <a:srgbClr val="FFCCCC"/>
            </a:solidFill>
            <a:round/>
            <a:headEnd type="none" w="sm" len="sm"/>
            <a:tailEnd type="none" w="sm" len="sm"/>
          </a:ln>
        </p:spPr>
      </p:cxnSp>
      <p:cxnSp>
        <p:nvCxnSpPr>
          <p:cNvPr id="24" name="AutoShape 40"/>
          <p:cNvCxnSpPr>
            <a:cxnSpLocks noChangeShapeType="1"/>
          </p:cNvCxnSpPr>
          <p:nvPr/>
        </p:nvCxnSpPr>
        <p:spPr bwMode="auto">
          <a:xfrm>
            <a:off x="6272213" y="4786313"/>
            <a:ext cx="1650300" cy="300220"/>
          </a:xfrm>
          <a:prstGeom prst="straightConnector1">
            <a:avLst/>
          </a:prstGeom>
          <a:noFill/>
          <a:ln w="12700">
            <a:solidFill>
              <a:srgbClr val="FFCCCC"/>
            </a:solidFill>
            <a:round/>
            <a:headEnd type="none" w="sm" len="sm"/>
            <a:tailEnd type="none" w="sm" len="sm"/>
          </a:ln>
        </p:spPr>
      </p:cxnSp>
      <p:cxnSp>
        <p:nvCxnSpPr>
          <p:cNvPr id="25" name="AutoShape 41"/>
          <p:cNvCxnSpPr>
            <a:cxnSpLocks noChangeShapeType="1"/>
          </p:cNvCxnSpPr>
          <p:nvPr/>
        </p:nvCxnSpPr>
        <p:spPr bwMode="auto">
          <a:xfrm flipH="1" flipV="1">
            <a:off x="2931413" y="4770620"/>
            <a:ext cx="1649412" cy="315913"/>
          </a:xfrm>
          <a:prstGeom prst="straightConnector1">
            <a:avLst/>
          </a:prstGeom>
          <a:noFill/>
          <a:ln w="12700">
            <a:solidFill>
              <a:srgbClr val="FFCCCC"/>
            </a:solidFill>
            <a:round/>
            <a:headEnd/>
            <a:tailEnd/>
          </a:ln>
        </p:spPr>
      </p:cxnSp>
      <p:cxnSp>
        <p:nvCxnSpPr>
          <p:cNvPr id="26" name="AutoShape 42"/>
          <p:cNvCxnSpPr>
            <a:cxnSpLocks noChangeShapeType="1"/>
          </p:cNvCxnSpPr>
          <p:nvPr/>
        </p:nvCxnSpPr>
        <p:spPr bwMode="auto">
          <a:xfrm>
            <a:off x="2931413" y="4770620"/>
            <a:ext cx="534987" cy="315913"/>
          </a:xfrm>
          <a:prstGeom prst="straightConnector1">
            <a:avLst/>
          </a:prstGeom>
          <a:noFill/>
          <a:ln w="12700">
            <a:solidFill>
              <a:srgbClr val="FFCCCC"/>
            </a:solidFill>
            <a:round/>
            <a:headEnd/>
            <a:tailEnd/>
          </a:ln>
        </p:spPr>
      </p:cxnSp>
      <p:sp>
        <p:nvSpPr>
          <p:cNvPr id="27" name="Text Box 46"/>
          <p:cNvSpPr txBox="1">
            <a:spLocks noChangeArrowheads="1"/>
          </p:cNvSpPr>
          <p:nvPr/>
        </p:nvSpPr>
        <p:spPr bwMode="auto">
          <a:xfrm>
            <a:off x="750188" y="5081770"/>
            <a:ext cx="1023937" cy="868363"/>
          </a:xfrm>
          <a:prstGeom prst="rect">
            <a:avLst/>
          </a:prstGeom>
          <a:solidFill>
            <a:schemeClr val="accent2">
              <a:lumMod val="20000"/>
              <a:lumOff val="80000"/>
            </a:schemeClr>
          </a:solidFill>
          <a:ln w="9525" algn="ctr">
            <a:solidFill>
              <a:schemeClr val="tx1"/>
            </a:solidFill>
            <a:miter lim="800000"/>
            <a:headEnd/>
            <a:tailEnd/>
          </a:ln>
        </p:spPr>
        <p:txBody>
          <a:bodyPr lIns="0" rIns="0"/>
          <a:lstStyle/>
          <a:p>
            <a:pPr algn="ctr"/>
            <a:r>
              <a:rPr lang="en-US" sz="1600" b="1" i="0" dirty="0">
                <a:solidFill>
                  <a:srgbClr val="C0504D"/>
                </a:solidFill>
                <a:cs typeface="Arial" pitchFamily="34" charset="0"/>
              </a:rPr>
              <a:t>Sizing</a:t>
            </a:r>
          </a:p>
          <a:p>
            <a:pPr algn="ctr"/>
            <a:r>
              <a:rPr lang="en-US" sz="1200" i="0" dirty="0">
                <a:solidFill>
                  <a:prstClr val="black"/>
                </a:solidFill>
                <a:cs typeface="Arial" pitchFamily="34" charset="0"/>
              </a:rPr>
              <a:t>How much </a:t>
            </a:r>
            <a:r>
              <a:rPr lang="en-US" sz="1200" i="0" dirty="0" smtClean="0">
                <a:solidFill>
                  <a:prstClr val="black"/>
                </a:solidFill>
                <a:cs typeface="Arial" pitchFamily="34" charset="0"/>
              </a:rPr>
              <a:t>capacity?</a:t>
            </a:r>
            <a:endParaRPr lang="en-US" sz="1200" i="0" dirty="0">
              <a:solidFill>
                <a:prstClr val="black"/>
              </a:solidFill>
              <a:cs typeface="Arial" pitchFamily="34" charset="0"/>
            </a:endParaRPr>
          </a:p>
        </p:txBody>
      </p:sp>
      <p:sp>
        <p:nvSpPr>
          <p:cNvPr id="28" name="Text Box 47"/>
          <p:cNvSpPr txBox="1">
            <a:spLocks noChangeArrowheads="1"/>
          </p:cNvSpPr>
          <p:nvPr/>
        </p:nvSpPr>
        <p:spPr bwMode="auto">
          <a:xfrm>
            <a:off x="2972688" y="5081770"/>
            <a:ext cx="1023937" cy="868363"/>
          </a:xfrm>
          <a:prstGeom prst="rect">
            <a:avLst/>
          </a:prstGeom>
          <a:solidFill>
            <a:schemeClr val="accent2">
              <a:lumMod val="20000"/>
              <a:lumOff val="80000"/>
            </a:schemeClr>
          </a:solidFill>
          <a:ln w="9525" algn="ctr">
            <a:solidFill>
              <a:schemeClr val="tx1"/>
            </a:solidFill>
            <a:miter lim="800000"/>
            <a:headEnd/>
            <a:tailEnd/>
          </a:ln>
        </p:spPr>
        <p:txBody>
          <a:bodyPr lIns="0" rIns="0"/>
          <a:lstStyle/>
          <a:p>
            <a:pPr algn="ctr"/>
            <a:r>
              <a:rPr lang="en-US" sz="1600" b="1" i="0" dirty="0">
                <a:solidFill>
                  <a:srgbClr val="C0504D"/>
                </a:solidFill>
                <a:cs typeface="Arial" pitchFamily="34" charset="0"/>
              </a:rPr>
              <a:t>Type</a:t>
            </a:r>
          </a:p>
          <a:p>
            <a:pPr algn="ctr"/>
            <a:r>
              <a:rPr lang="en-US" sz="1200" i="0" dirty="0">
                <a:solidFill>
                  <a:prstClr val="black"/>
                </a:solidFill>
                <a:cs typeface="Arial" pitchFamily="34" charset="0"/>
              </a:rPr>
              <a:t>What </a:t>
            </a:r>
            <a:r>
              <a:rPr lang="en-US" sz="1200" i="0" dirty="0" smtClean="0">
                <a:solidFill>
                  <a:prstClr val="black"/>
                </a:solidFill>
                <a:cs typeface="Arial" pitchFamily="34" charset="0"/>
              </a:rPr>
              <a:t>kind </a:t>
            </a:r>
            <a:r>
              <a:rPr lang="en-US" sz="1200" i="0" dirty="0">
                <a:solidFill>
                  <a:prstClr val="black"/>
                </a:solidFill>
                <a:cs typeface="Arial" pitchFamily="34" charset="0"/>
              </a:rPr>
              <a:t>of </a:t>
            </a:r>
            <a:r>
              <a:rPr lang="en-US" sz="1200" i="0" dirty="0" smtClean="0">
                <a:solidFill>
                  <a:prstClr val="black"/>
                </a:solidFill>
                <a:cs typeface="Arial" pitchFamily="34" charset="0"/>
              </a:rPr>
              <a:t>resources?</a:t>
            </a:r>
            <a:endParaRPr lang="en-US" sz="800" i="0" dirty="0">
              <a:solidFill>
                <a:prstClr val="black"/>
              </a:solidFill>
              <a:cs typeface="Arial" pitchFamily="34" charset="0"/>
            </a:endParaRPr>
          </a:p>
        </p:txBody>
      </p:sp>
      <p:sp>
        <p:nvSpPr>
          <p:cNvPr id="29" name="Text Box 48"/>
          <p:cNvSpPr txBox="1">
            <a:spLocks noChangeArrowheads="1"/>
          </p:cNvSpPr>
          <p:nvPr/>
        </p:nvSpPr>
        <p:spPr bwMode="auto">
          <a:xfrm>
            <a:off x="1861438" y="5081770"/>
            <a:ext cx="1023937" cy="868363"/>
          </a:xfrm>
          <a:prstGeom prst="rect">
            <a:avLst/>
          </a:prstGeom>
          <a:solidFill>
            <a:schemeClr val="accent2">
              <a:lumMod val="20000"/>
              <a:lumOff val="80000"/>
            </a:schemeClr>
          </a:solidFill>
          <a:ln w="9525" algn="ctr">
            <a:solidFill>
              <a:schemeClr val="tx1"/>
            </a:solidFill>
            <a:miter lim="800000"/>
            <a:headEnd/>
            <a:tailEnd/>
          </a:ln>
        </p:spPr>
        <p:txBody>
          <a:bodyPr lIns="0" rIns="0"/>
          <a:lstStyle/>
          <a:p>
            <a:pPr algn="ctr"/>
            <a:r>
              <a:rPr lang="en-US" sz="1600" b="1" i="0" dirty="0">
                <a:solidFill>
                  <a:srgbClr val="C0504D"/>
                </a:solidFill>
                <a:cs typeface="Arial" pitchFamily="34" charset="0"/>
              </a:rPr>
              <a:t>Timing</a:t>
            </a:r>
          </a:p>
          <a:p>
            <a:pPr algn="ctr"/>
            <a:r>
              <a:rPr lang="en-US" sz="1200" i="0" dirty="0">
                <a:solidFill>
                  <a:prstClr val="black"/>
                </a:solidFill>
                <a:cs typeface="Arial" pitchFamily="34" charset="0"/>
              </a:rPr>
              <a:t>When </a:t>
            </a:r>
            <a:r>
              <a:rPr lang="en-US" sz="1200" i="0" dirty="0" smtClean="0">
                <a:solidFill>
                  <a:prstClr val="black"/>
                </a:solidFill>
                <a:cs typeface="Arial" pitchFamily="34" charset="0"/>
              </a:rPr>
              <a:t>to expand </a:t>
            </a:r>
            <a:r>
              <a:rPr lang="en-US" sz="1200" i="0" dirty="0">
                <a:solidFill>
                  <a:prstClr val="black"/>
                </a:solidFill>
                <a:cs typeface="Arial" pitchFamily="34" charset="0"/>
              </a:rPr>
              <a:t>or </a:t>
            </a:r>
            <a:r>
              <a:rPr lang="en-US" sz="1200" i="0" dirty="0" smtClean="0">
                <a:solidFill>
                  <a:prstClr val="black"/>
                </a:solidFill>
                <a:cs typeface="Arial" pitchFamily="34" charset="0"/>
              </a:rPr>
              <a:t>contract?</a:t>
            </a:r>
            <a:endParaRPr lang="en-US" sz="1200" i="0" dirty="0">
              <a:solidFill>
                <a:prstClr val="black"/>
              </a:solidFill>
              <a:cs typeface="Arial" pitchFamily="34" charset="0"/>
            </a:endParaRPr>
          </a:p>
        </p:txBody>
      </p:sp>
      <p:sp>
        <p:nvSpPr>
          <p:cNvPr id="30" name="Text Box 49"/>
          <p:cNvSpPr txBox="1">
            <a:spLocks noChangeArrowheads="1"/>
          </p:cNvSpPr>
          <p:nvPr/>
        </p:nvSpPr>
        <p:spPr bwMode="auto">
          <a:xfrm>
            <a:off x="4083938" y="5081770"/>
            <a:ext cx="1023937" cy="868363"/>
          </a:xfrm>
          <a:prstGeom prst="rect">
            <a:avLst/>
          </a:prstGeom>
          <a:solidFill>
            <a:schemeClr val="accent2">
              <a:lumMod val="20000"/>
              <a:lumOff val="80000"/>
            </a:schemeClr>
          </a:solidFill>
          <a:ln w="9525" algn="ctr">
            <a:solidFill>
              <a:schemeClr val="tx1"/>
            </a:solidFill>
            <a:miter lim="800000"/>
            <a:headEnd/>
            <a:tailEnd/>
          </a:ln>
        </p:spPr>
        <p:txBody>
          <a:bodyPr lIns="0" rIns="0"/>
          <a:lstStyle/>
          <a:p>
            <a:pPr algn="ctr"/>
            <a:r>
              <a:rPr lang="en-US" sz="1600" b="1" i="0" dirty="0">
                <a:solidFill>
                  <a:srgbClr val="C0504D"/>
                </a:solidFill>
                <a:cs typeface="Arial" pitchFamily="34" charset="0"/>
              </a:rPr>
              <a:t>Location</a:t>
            </a:r>
          </a:p>
          <a:p>
            <a:pPr algn="ctr"/>
            <a:r>
              <a:rPr lang="en-US" sz="1200" i="0" dirty="0">
                <a:solidFill>
                  <a:prstClr val="black"/>
                </a:solidFill>
                <a:cs typeface="Arial" pitchFamily="34" charset="0"/>
              </a:rPr>
              <a:t>Where </a:t>
            </a:r>
            <a:r>
              <a:rPr lang="en-US" sz="1200" i="0" dirty="0" smtClean="0">
                <a:solidFill>
                  <a:prstClr val="black"/>
                </a:solidFill>
                <a:cs typeface="Arial" pitchFamily="34" charset="0"/>
              </a:rPr>
              <a:t>to position our resources?</a:t>
            </a:r>
            <a:endParaRPr lang="en-US" sz="800" i="0" dirty="0">
              <a:solidFill>
                <a:prstClr val="black"/>
              </a:solidFill>
              <a:cs typeface="Arial" pitchFamily="34" charset="0"/>
            </a:endParaRPr>
          </a:p>
        </p:txBody>
      </p:sp>
      <p:sp>
        <p:nvSpPr>
          <p:cNvPr id="31" name="Text Box 50"/>
          <p:cNvSpPr txBox="1">
            <a:spLocks noChangeArrowheads="1"/>
          </p:cNvSpPr>
          <p:nvPr/>
        </p:nvSpPr>
        <p:spPr bwMode="auto">
          <a:xfrm>
            <a:off x="5196775" y="5081770"/>
            <a:ext cx="1023938" cy="868363"/>
          </a:xfrm>
          <a:prstGeom prst="rect">
            <a:avLst/>
          </a:prstGeom>
          <a:solidFill>
            <a:schemeClr val="accent2">
              <a:lumMod val="20000"/>
              <a:lumOff val="80000"/>
            </a:schemeClr>
          </a:solidFill>
          <a:ln w="9525" algn="ctr">
            <a:solidFill>
              <a:schemeClr val="tx1"/>
            </a:solidFill>
            <a:miter lim="800000"/>
            <a:headEnd/>
            <a:tailEnd/>
          </a:ln>
        </p:spPr>
        <p:txBody>
          <a:bodyPr lIns="0" rIns="0"/>
          <a:lstStyle/>
          <a:p>
            <a:pPr algn="ctr"/>
            <a:r>
              <a:rPr lang="en-US" sz="1600" b="1" i="0">
                <a:solidFill>
                  <a:srgbClr val="C0504D"/>
                </a:solidFill>
                <a:cs typeface="Arial" pitchFamily="34" charset="0"/>
              </a:rPr>
              <a:t>Supply</a:t>
            </a:r>
          </a:p>
          <a:p>
            <a:pPr algn="ctr"/>
            <a:r>
              <a:rPr lang="en-US" sz="1200" i="0">
                <a:solidFill>
                  <a:prstClr val="black"/>
                </a:solidFill>
                <a:cs typeface="Arial" pitchFamily="34" charset="0"/>
              </a:rPr>
              <a:t>When outsource &amp; how manage suppliers?</a:t>
            </a:r>
          </a:p>
        </p:txBody>
      </p:sp>
      <p:sp>
        <p:nvSpPr>
          <p:cNvPr id="32" name="Text Box 51"/>
          <p:cNvSpPr txBox="1">
            <a:spLocks noChangeArrowheads="1"/>
          </p:cNvSpPr>
          <p:nvPr/>
        </p:nvSpPr>
        <p:spPr bwMode="auto">
          <a:xfrm>
            <a:off x="7419275" y="5081770"/>
            <a:ext cx="1023938" cy="868363"/>
          </a:xfrm>
          <a:prstGeom prst="rect">
            <a:avLst/>
          </a:prstGeom>
          <a:solidFill>
            <a:schemeClr val="accent2">
              <a:lumMod val="20000"/>
              <a:lumOff val="80000"/>
            </a:schemeClr>
          </a:solidFill>
          <a:ln w="9525" algn="ctr">
            <a:solidFill>
              <a:schemeClr val="tx1"/>
            </a:solidFill>
            <a:miter lim="800000"/>
            <a:headEnd/>
            <a:tailEnd/>
          </a:ln>
        </p:spPr>
        <p:txBody>
          <a:bodyPr lIns="0" rIns="0"/>
          <a:lstStyle/>
          <a:p>
            <a:pPr algn="ctr"/>
            <a:r>
              <a:rPr lang="en-US" sz="1600" b="1" i="0">
                <a:solidFill>
                  <a:srgbClr val="C0504D"/>
                </a:solidFill>
                <a:cs typeface="Arial" pitchFamily="34" charset="0"/>
              </a:rPr>
              <a:t>Demand</a:t>
            </a:r>
          </a:p>
          <a:p>
            <a:pPr algn="ctr"/>
            <a:r>
              <a:rPr lang="en-US" sz="1200" i="0">
                <a:solidFill>
                  <a:prstClr val="black"/>
                </a:solidFill>
                <a:cs typeface="Arial" pitchFamily="34" charset="0"/>
              </a:rPr>
              <a:t>How match demand to available supply</a:t>
            </a:r>
            <a:endParaRPr lang="en-US" sz="700" i="0">
              <a:solidFill>
                <a:prstClr val="black"/>
              </a:solidFill>
              <a:latin typeface="Times"/>
              <a:cs typeface="Arial" pitchFamily="34" charset="0"/>
            </a:endParaRPr>
          </a:p>
        </p:txBody>
      </p:sp>
      <p:sp>
        <p:nvSpPr>
          <p:cNvPr id="33" name="Text Box 52"/>
          <p:cNvSpPr txBox="1">
            <a:spLocks noChangeArrowheads="1"/>
          </p:cNvSpPr>
          <p:nvPr/>
        </p:nvSpPr>
        <p:spPr bwMode="auto">
          <a:xfrm>
            <a:off x="6308025" y="5081770"/>
            <a:ext cx="1023938" cy="868363"/>
          </a:xfrm>
          <a:prstGeom prst="rect">
            <a:avLst/>
          </a:prstGeom>
          <a:solidFill>
            <a:schemeClr val="accent2">
              <a:lumMod val="20000"/>
              <a:lumOff val="80000"/>
            </a:schemeClr>
          </a:solidFill>
          <a:ln w="9525" algn="ctr">
            <a:solidFill>
              <a:schemeClr val="tx1"/>
            </a:solidFill>
            <a:miter lim="800000"/>
            <a:headEnd/>
            <a:tailEnd/>
          </a:ln>
        </p:spPr>
        <p:txBody>
          <a:bodyPr lIns="0" rIns="0"/>
          <a:lstStyle/>
          <a:p>
            <a:pPr algn="ctr"/>
            <a:r>
              <a:rPr lang="en-US" sz="1600" b="1" i="0">
                <a:solidFill>
                  <a:srgbClr val="C0504D"/>
                </a:solidFill>
                <a:cs typeface="Arial" pitchFamily="34" charset="0"/>
              </a:rPr>
              <a:t>Technology</a:t>
            </a:r>
          </a:p>
          <a:p>
            <a:pPr algn="ctr"/>
            <a:r>
              <a:rPr lang="en-US" sz="1200" i="0">
                <a:solidFill>
                  <a:prstClr val="black"/>
                </a:solidFill>
                <a:cs typeface="Arial" pitchFamily="34" charset="0"/>
              </a:rPr>
              <a:t>Coordination, product, process transportation</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8" name="Picture 10" descr="http://www.ozoux.com/eclectic/archive/2007/05/07/images/2007/sprinkles-info.jpg"/>
          <p:cNvPicPr>
            <a:picLocks noChangeAspect="1" noChangeArrowheads="1"/>
          </p:cNvPicPr>
          <p:nvPr/>
        </p:nvPicPr>
        <p:blipFill>
          <a:blip r:embed="rId3" cstate="print"/>
          <a:srcRect/>
          <a:stretch>
            <a:fillRect/>
          </a:stretch>
        </p:blipFill>
        <p:spPr bwMode="auto">
          <a:xfrm>
            <a:off x="5842000" y="1512888"/>
            <a:ext cx="3062288" cy="4086225"/>
          </a:xfrm>
          <a:prstGeom prst="rect">
            <a:avLst/>
          </a:prstGeom>
          <a:ln>
            <a:noFill/>
          </a:ln>
          <a:effectLst>
            <a:outerShdw blurRad="292100" dist="139700" dir="2700000" algn="tl" rotWithShape="0">
              <a:srgbClr val="333333">
                <a:alpha val="65000"/>
              </a:srgbClr>
            </a:outerShdw>
          </a:effectLst>
        </p:spPr>
      </p:pic>
      <p:sp>
        <p:nvSpPr>
          <p:cNvPr id="13315" name="Title 1"/>
          <p:cNvSpPr>
            <a:spLocks noGrp="1"/>
          </p:cNvSpPr>
          <p:nvPr>
            <p:ph type="title"/>
          </p:nvPr>
        </p:nvSpPr>
        <p:spPr/>
        <p:txBody>
          <a:bodyPr/>
          <a:lstStyle/>
          <a:p>
            <a:r>
              <a:rPr lang="en-US" smtClean="0"/>
              <a:t>   Cupcake Wars</a:t>
            </a:r>
          </a:p>
        </p:txBody>
      </p:sp>
      <p:pic>
        <p:nvPicPr>
          <p:cNvPr id="17410" name="Picture 2" descr="http://la.eater.com/uploads/2007_12_sprinkles%20holiday%20line-thumb.jpg"/>
          <p:cNvPicPr>
            <a:picLocks noChangeAspect="1" noChangeArrowheads="1"/>
          </p:cNvPicPr>
          <p:nvPr/>
        </p:nvPicPr>
        <p:blipFill>
          <a:blip r:embed="rId4" cstate="print"/>
          <a:srcRect/>
          <a:stretch>
            <a:fillRect/>
          </a:stretch>
        </p:blipFill>
        <p:spPr bwMode="auto">
          <a:xfrm>
            <a:off x="246063" y="1503363"/>
            <a:ext cx="4756150" cy="3424237"/>
          </a:xfrm>
          <a:prstGeom prst="rect">
            <a:avLst/>
          </a:prstGeom>
          <a:ln>
            <a:noFill/>
          </a:ln>
          <a:effectLst>
            <a:outerShdw blurRad="292100" dist="139700" dir="2700000" algn="tl" rotWithShape="0">
              <a:srgbClr val="333333">
                <a:alpha val="65000"/>
              </a:srgbClr>
            </a:outerShdw>
          </a:effectLst>
        </p:spPr>
      </p:pic>
      <p:pic>
        <p:nvPicPr>
          <p:cNvPr id="17412" name="Picture 4" descr="Slide Show Image"/>
          <p:cNvPicPr>
            <a:picLocks noChangeAspect="1" noChangeArrowheads="1"/>
          </p:cNvPicPr>
          <p:nvPr/>
        </p:nvPicPr>
        <p:blipFill>
          <a:blip r:embed="rId5" cstate="print"/>
          <a:srcRect/>
          <a:stretch>
            <a:fillRect/>
          </a:stretch>
        </p:blipFill>
        <p:spPr bwMode="auto">
          <a:xfrm>
            <a:off x="3194050" y="2868613"/>
            <a:ext cx="2811463" cy="3443287"/>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p:txBody>
          <a:bodyPr/>
          <a:lstStyle/>
          <a:p>
            <a:r>
              <a:rPr lang="en-US" smtClean="0"/>
              <a:t>Introduction to competitive benchmarking</a:t>
            </a:r>
          </a:p>
        </p:txBody>
      </p:sp>
      <p:sp>
        <p:nvSpPr>
          <p:cNvPr id="14339" name="Content Placeholder 2"/>
          <p:cNvSpPr>
            <a:spLocks noGrp="1"/>
          </p:cNvSpPr>
          <p:nvPr>
            <p:ph idx="1"/>
          </p:nvPr>
        </p:nvSpPr>
        <p:spPr/>
        <p:txBody>
          <a:bodyPr/>
          <a:lstStyle/>
          <a:p>
            <a:r>
              <a:rPr lang="en-US" b="1" u="sng" dirty="0" smtClean="0"/>
              <a:t>Key questions:</a:t>
            </a:r>
          </a:p>
          <a:p>
            <a:r>
              <a:rPr lang="en-US" b="1" i="1" dirty="0" smtClean="0"/>
              <a:t>What is the competitive threat/opportunity for Sugar &amp; Spice compared to Sparkles?</a:t>
            </a:r>
          </a:p>
          <a:p>
            <a:endParaRPr lang="en-US" sz="2200" b="1" i="1" dirty="0" smtClean="0"/>
          </a:p>
          <a:p>
            <a:pPr lvl="1"/>
            <a:r>
              <a:rPr lang="en-US" i="1" dirty="0" smtClean="0"/>
              <a:t>Should Sugar &amp; Spice continue to focus on                                                           “custom” cupcakes?</a:t>
            </a:r>
          </a:p>
          <a:p>
            <a:pPr lvl="1"/>
            <a:endParaRPr lang="en-US" i="1" dirty="0" smtClean="0"/>
          </a:p>
          <a:p>
            <a:pPr lvl="1"/>
            <a:endParaRPr lang="en-US" i="1" dirty="0" smtClean="0"/>
          </a:p>
          <a:p>
            <a:pPr lvl="1"/>
            <a:endParaRPr lang="en-US" i="1" dirty="0" smtClean="0"/>
          </a:p>
          <a:p>
            <a:pPr lvl="1"/>
            <a:r>
              <a:rPr lang="en-US" i="1" dirty="0" smtClean="0"/>
              <a:t>Or should Sugar &amp; Spice try to sell more “standard” cupcakes?</a:t>
            </a:r>
          </a:p>
          <a:p>
            <a:pPr lvl="1">
              <a:buFontTx/>
              <a:buNone/>
            </a:pPr>
            <a:endParaRPr lang="en-US" i="1" dirty="0" smtClean="0"/>
          </a:p>
          <a:p>
            <a:pPr lvl="1">
              <a:buFontTx/>
              <a:buNone/>
            </a:pPr>
            <a:endParaRPr lang="en-US" i="1" dirty="0" smtClean="0"/>
          </a:p>
          <a:p>
            <a:pPr lvl="1">
              <a:buFontTx/>
              <a:buNone/>
            </a:pPr>
            <a:endParaRPr lang="en-US" i="1" dirty="0" smtClean="0"/>
          </a:p>
        </p:txBody>
      </p:sp>
      <p:sp>
        <p:nvSpPr>
          <p:cNvPr id="7" name="Rounded Rectangle 6"/>
          <p:cNvSpPr/>
          <p:nvPr/>
        </p:nvSpPr>
        <p:spPr>
          <a:xfrm>
            <a:off x="6613525" y="1979613"/>
            <a:ext cx="2133600" cy="2552700"/>
          </a:xfrm>
          <a:prstGeom prst="roundRect">
            <a:avLst>
              <a:gd name="adj" fmla="val 4758"/>
            </a:avLst>
          </a:prstGeom>
        </p:spPr>
        <p:style>
          <a:lnRef idx="2">
            <a:schemeClr val="dk1">
              <a:shade val="50000"/>
            </a:schemeClr>
          </a:lnRef>
          <a:fillRef idx="1">
            <a:schemeClr val="dk1"/>
          </a:fillRef>
          <a:effectRef idx="0">
            <a:schemeClr val="dk1"/>
          </a:effectRef>
          <a:fontRef idx="minor">
            <a:schemeClr val="lt1"/>
          </a:fontRef>
        </p:style>
        <p:txBody>
          <a:bodyPr/>
          <a:lstStyle/>
          <a:p>
            <a:pPr algn="ctr" fontAlgn="auto">
              <a:spcBef>
                <a:spcPts val="0"/>
              </a:spcBef>
              <a:spcAft>
                <a:spcPts val="0"/>
              </a:spcAft>
              <a:defRPr/>
            </a:pPr>
            <a:r>
              <a:rPr lang="en-US" sz="1600" b="1" dirty="0">
                <a:solidFill>
                  <a:srgbClr val="FF3399"/>
                </a:solidFill>
              </a:rPr>
              <a:t>“custom”       made-to-order</a:t>
            </a:r>
            <a:endParaRPr lang="en-US" sz="1600" dirty="0">
              <a:solidFill>
                <a:srgbClr val="FF3399"/>
              </a:solidFill>
            </a:endParaRPr>
          </a:p>
          <a:p>
            <a:pPr algn="ctr" fontAlgn="auto">
              <a:spcBef>
                <a:spcPts val="0"/>
              </a:spcBef>
              <a:spcAft>
                <a:spcPts val="0"/>
              </a:spcAft>
              <a:defRPr/>
            </a:pPr>
            <a:r>
              <a:rPr lang="en-US" sz="1200" dirty="0">
                <a:solidFill>
                  <a:srgbClr val="FF3399"/>
                </a:solidFill>
              </a:rPr>
              <a:t>(</a:t>
            </a:r>
            <a:r>
              <a:rPr lang="en-US" sz="1100" dirty="0">
                <a:solidFill>
                  <a:srgbClr val="FF3399"/>
                </a:solidFill>
              </a:rPr>
              <a:t>wedding , celebrities, events)</a:t>
            </a:r>
          </a:p>
        </p:txBody>
      </p:sp>
      <p:pic>
        <p:nvPicPr>
          <p:cNvPr id="8" name="Picture 3"/>
          <p:cNvPicPr>
            <a:picLocks noChangeAspect="1" noChangeArrowheads="1"/>
          </p:cNvPicPr>
          <p:nvPr/>
        </p:nvPicPr>
        <p:blipFill>
          <a:blip r:embed="rId3" cstate="print"/>
          <a:srcRect/>
          <a:stretch>
            <a:fillRect/>
          </a:stretch>
        </p:blipFill>
        <p:spPr bwMode="auto">
          <a:xfrm>
            <a:off x="6700013" y="2999949"/>
            <a:ext cx="1984512" cy="1428750"/>
          </a:xfrm>
          <a:prstGeom prst="roundRect">
            <a:avLst>
              <a:gd name="adj" fmla="val 3912"/>
            </a:avLst>
          </a:prstGeom>
          <a:solidFill>
            <a:srgbClr val="FFFFFF">
              <a:shade val="85000"/>
            </a:srgbClr>
          </a:solidFill>
          <a:ln>
            <a:noFill/>
          </a:ln>
          <a:effectLst>
            <a:reflection blurRad="12700" stA="38000" endPos="28000" dist="5000" dir="5400000" sy="-100000" algn="bl" rotWithShape="0"/>
          </a:effectLst>
        </p:spPr>
      </p:pic>
      <p:grpSp>
        <p:nvGrpSpPr>
          <p:cNvPr id="4" name="Group 32"/>
          <p:cNvGrpSpPr>
            <a:grpSpLocks/>
          </p:cNvGrpSpPr>
          <p:nvPr/>
        </p:nvGrpSpPr>
        <p:grpSpPr bwMode="auto">
          <a:xfrm>
            <a:off x="6599238" y="4776788"/>
            <a:ext cx="2133600" cy="1712912"/>
            <a:chOff x="5029200" y="4002196"/>
            <a:chExt cx="2133600" cy="1712804"/>
          </a:xfrm>
        </p:grpSpPr>
        <p:sp>
          <p:nvSpPr>
            <p:cNvPr id="10" name="Rounded Rectangle 9"/>
            <p:cNvSpPr/>
            <p:nvPr/>
          </p:nvSpPr>
          <p:spPr>
            <a:xfrm>
              <a:off x="5029200" y="4002196"/>
              <a:ext cx="2133600" cy="1712804"/>
            </a:xfrm>
            <a:prstGeom prst="roundRect">
              <a:avLst>
                <a:gd name="adj" fmla="val 4758"/>
              </a:avLst>
            </a:prstGeom>
            <a:solidFill>
              <a:srgbClr val="FF3399"/>
            </a:solidFill>
          </p:spPr>
          <p:style>
            <a:lnRef idx="2">
              <a:schemeClr val="dk1">
                <a:shade val="50000"/>
              </a:schemeClr>
            </a:lnRef>
            <a:fillRef idx="1">
              <a:schemeClr val="dk1"/>
            </a:fillRef>
            <a:effectRef idx="0">
              <a:schemeClr val="dk1"/>
            </a:effectRef>
            <a:fontRef idx="minor">
              <a:schemeClr val="lt1"/>
            </a:fontRef>
          </p:style>
          <p:txBody>
            <a:bodyPr/>
            <a:lstStyle/>
            <a:p>
              <a:pPr algn="ctr" fontAlgn="auto">
                <a:spcBef>
                  <a:spcPts val="0"/>
                </a:spcBef>
                <a:spcAft>
                  <a:spcPts val="0"/>
                </a:spcAft>
                <a:defRPr/>
              </a:pPr>
              <a:r>
                <a:rPr lang="en-US" sz="1600" b="1" dirty="0">
                  <a:solidFill>
                    <a:schemeClr val="tx1"/>
                  </a:solidFill>
                </a:rPr>
                <a:t>“standard”</a:t>
              </a:r>
            </a:p>
          </p:txBody>
        </p:sp>
        <p:pic>
          <p:nvPicPr>
            <p:cNvPr id="11" name="Picture 5" descr="http://timefordinner.files.wordpress.com/2007/11/a-strawberry.jpg"/>
            <p:cNvPicPr>
              <a:picLocks noChangeAspect="1" noChangeArrowheads="1"/>
            </p:cNvPicPr>
            <p:nvPr/>
          </p:nvPicPr>
          <p:blipFill>
            <a:blip r:embed="rId4" cstate="print"/>
            <a:srcRect/>
            <a:stretch>
              <a:fillRect/>
            </a:stretch>
          </p:blipFill>
          <p:spPr bwMode="auto">
            <a:xfrm>
              <a:off x="5105400" y="4419600"/>
              <a:ext cx="1981200" cy="119349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10" presetClass="entr" presetSubtype="0"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516" name="Rectangle 20"/>
          <p:cNvSpPr>
            <a:spLocks noChangeArrowheads="1"/>
          </p:cNvSpPr>
          <p:nvPr/>
        </p:nvSpPr>
        <p:spPr bwMode="auto">
          <a:xfrm>
            <a:off x="685800" y="5562600"/>
            <a:ext cx="7772400" cy="762000"/>
          </a:xfrm>
          <a:prstGeom prst="rect">
            <a:avLst/>
          </a:prstGeom>
          <a:noFill/>
          <a:ln w="9525">
            <a:noFill/>
            <a:miter lim="800000"/>
            <a:headEnd/>
            <a:tailEnd/>
          </a:ln>
        </p:spPr>
        <p:txBody>
          <a:bodyPr/>
          <a:lstStyle/>
          <a:p>
            <a:pPr marL="342900" indent="-342900" eaLnBrk="0" hangingPunct="0">
              <a:spcBef>
                <a:spcPct val="20000"/>
              </a:spcBef>
              <a:buFontTx/>
              <a:buChar char="•"/>
            </a:pPr>
            <a:r>
              <a:rPr lang="en-US" sz="2000"/>
              <a:t>Q: What is the “efficient (productivity) frontier,” and how derive it?</a:t>
            </a:r>
          </a:p>
        </p:txBody>
      </p:sp>
      <p:sp>
        <p:nvSpPr>
          <p:cNvPr id="15363" name="Rectangle 22"/>
          <p:cNvSpPr>
            <a:spLocks noGrp="1" noChangeArrowheads="1"/>
          </p:cNvSpPr>
          <p:nvPr>
            <p:ph type="title"/>
          </p:nvPr>
        </p:nvSpPr>
        <p:spPr/>
        <p:txBody>
          <a:bodyPr/>
          <a:lstStyle/>
          <a:p>
            <a:r>
              <a:rPr lang="en-US" smtClean="0"/>
              <a:t>Analyzing a competitive threat:</a:t>
            </a:r>
            <a:r>
              <a:rPr lang="en-US" i="1" smtClean="0"/>
              <a:t/>
            </a:r>
            <a:br>
              <a:rPr lang="en-US" i="1" smtClean="0"/>
            </a:br>
            <a:r>
              <a:rPr lang="en-US" i="1" smtClean="0"/>
              <a:t> 	Differentiation strategy v. Low cost position</a:t>
            </a:r>
          </a:p>
        </p:txBody>
      </p:sp>
      <p:sp>
        <p:nvSpPr>
          <p:cNvPr id="15364" name="Rectangle 24"/>
          <p:cNvSpPr>
            <a:spLocks noChangeArrowheads="1"/>
          </p:cNvSpPr>
          <p:nvPr/>
        </p:nvSpPr>
        <p:spPr bwMode="auto">
          <a:xfrm>
            <a:off x="2763838" y="1600200"/>
            <a:ext cx="3990975" cy="2740025"/>
          </a:xfrm>
          <a:prstGeom prst="rect">
            <a:avLst/>
          </a:prstGeom>
          <a:solidFill>
            <a:srgbClr val="CCECFF"/>
          </a:solidFill>
          <a:ln w="6350">
            <a:solidFill>
              <a:schemeClr val="tx1"/>
            </a:solidFill>
            <a:miter lim="800000"/>
            <a:headEnd type="none" w="sm" len="sm"/>
            <a:tailEnd type="none" w="sm" len="sm"/>
          </a:ln>
        </p:spPr>
        <p:txBody>
          <a:bodyPr wrap="none" anchor="ctr"/>
          <a:lstStyle/>
          <a:p>
            <a:endParaRPr lang="en-US"/>
          </a:p>
        </p:txBody>
      </p:sp>
      <p:sp>
        <p:nvSpPr>
          <p:cNvPr id="15365" name="Rectangle 25"/>
          <p:cNvSpPr>
            <a:spLocks noChangeArrowheads="1"/>
          </p:cNvSpPr>
          <p:nvPr/>
        </p:nvSpPr>
        <p:spPr bwMode="auto">
          <a:xfrm>
            <a:off x="4102100" y="4343400"/>
            <a:ext cx="1177925" cy="320675"/>
          </a:xfrm>
          <a:prstGeom prst="rect">
            <a:avLst/>
          </a:prstGeom>
          <a:noFill/>
          <a:ln w="9525">
            <a:noFill/>
            <a:miter lim="800000"/>
            <a:headEnd/>
            <a:tailEnd/>
          </a:ln>
        </p:spPr>
        <p:txBody>
          <a:bodyPr wrap="none" lIns="92075" tIns="46038" rIns="92075" bIns="46038">
            <a:spAutoFit/>
          </a:bodyPr>
          <a:lstStyle/>
          <a:p>
            <a:pPr algn="ctr" defTabSz="762000" eaLnBrk="0" hangingPunct="0"/>
            <a:r>
              <a:rPr lang="en-US" sz="1500" b="1">
                <a:solidFill>
                  <a:srgbClr val="000000"/>
                </a:solidFill>
              </a:rPr>
              <a:t>Unit Cost </a:t>
            </a:r>
            <a:r>
              <a:rPr lang="en-US" sz="1500">
                <a:solidFill>
                  <a:srgbClr val="000000"/>
                </a:solidFill>
              </a:rPr>
              <a:t>c</a:t>
            </a:r>
          </a:p>
        </p:txBody>
      </p:sp>
      <p:sp>
        <p:nvSpPr>
          <p:cNvPr id="15366" name="Rectangle 26"/>
          <p:cNvSpPr>
            <a:spLocks noChangeArrowheads="1"/>
          </p:cNvSpPr>
          <p:nvPr/>
        </p:nvSpPr>
        <p:spPr bwMode="auto">
          <a:xfrm rot="-5400000">
            <a:off x="1204913" y="2814637"/>
            <a:ext cx="2444750" cy="320675"/>
          </a:xfrm>
          <a:prstGeom prst="rect">
            <a:avLst/>
          </a:prstGeom>
          <a:noFill/>
          <a:ln w="9525">
            <a:noFill/>
            <a:miter lim="800000"/>
            <a:headEnd/>
            <a:tailEnd/>
          </a:ln>
        </p:spPr>
        <p:txBody>
          <a:bodyPr lIns="92075" tIns="46038" rIns="92075" bIns="46038">
            <a:spAutoFit/>
          </a:bodyPr>
          <a:lstStyle/>
          <a:p>
            <a:pPr defTabSz="762000" eaLnBrk="0" hangingPunct="0"/>
            <a:r>
              <a:rPr lang="en-US" sz="1500" b="1">
                <a:solidFill>
                  <a:srgbClr val="000000"/>
                </a:solidFill>
              </a:rPr>
              <a:t>Non-cost competency </a:t>
            </a:r>
            <a:r>
              <a:rPr lang="en-US" sz="1500">
                <a:solidFill>
                  <a:srgbClr val="000000"/>
                </a:solidFill>
              </a:rPr>
              <a:t> X</a:t>
            </a:r>
          </a:p>
        </p:txBody>
      </p:sp>
      <p:sp>
        <p:nvSpPr>
          <p:cNvPr id="15367" name="Rectangle 27"/>
          <p:cNvSpPr>
            <a:spLocks noChangeArrowheads="1"/>
          </p:cNvSpPr>
          <p:nvPr/>
        </p:nvSpPr>
        <p:spPr bwMode="auto">
          <a:xfrm>
            <a:off x="3070225" y="1714500"/>
            <a:ext cx="385763" cy="320675"/>
          </a:xfrm>
          <a:prstGeom prst="rect">
            <a:avLst/>
          </a:prstGeom>
          <a:noFill/>
          <a:ln w="9525">
            <a:noFill/>
            <a:miter lim="800000"/>
            <a:headEnd/>
            <a:tailEnd/>
          </a:ln>
        </p:spPr>
        <p:txBody>
          <a:bodyPr wrap="none" lIns="92075" tIns="46038" rIns="92075" bIns="46038">
            <a:spAutoFit/>
          </a:bodyPr>
          <a:lstStyle/>
          <a:p>
            <a:pPr defTabSz="762000" eaLnBrk="0" hangingPunct="0"/>
            <a:r>
              <a:rPr lang="en-US" sz="1500">
                <a:solidFill>
                  <a:schemeClr val="accent2"/>
                </a:solidFill>
              </a:rPr>
              <a:t>us</a:t>
            </a:r>
          </a:p>
        </p:txBody>
      </p:sp>
      <p:sp>
        <p:nvSpPr>
          <p:cNvPr id="15368" name="Oval 28"/>
          <p:cNvSpPr>
            <a:spLocks noChangeArrowheads="1"/>
          </p:cNvSpPr>
          <p:nvPr/>
        </p:nvSpPr>
        <p:spPr bwMode="auto">
          <a:xfrm>
            <a:off x="3381375" y="2032000"/>
            <a:ext cx="177800" cy="150813"/>
          </a:xfrm>
          <a:prstGeom prst="ellipse">
            <a:avLst/>
          </a:prstGeom>
          <a:solidFill>
            <a:schemeClr val="accent2"/>
          </a:solidFill>
          <a:ln w="12700">
            <a:solidFill>
              <a:schemeClr val="accent2"/>
            </a:solidFill>
            <a:round/>
            <a:headEnd type="none" w="sm" len="sm"/>
            <a:tailEnd type="none" w="sm" len="sm"/>
          </a:ln>
        </p:spPr>
        <p:txBody>
          <a:bodyPr wrap="none" anchor="ctr"/>
          <a:lstStyle/>
          <a:p>
            <a:endParaRPr lang="en-US"/>
          </a:p>
        </p:txBody>
      </p:sp>
      <p:sp>
        <p:nvSpPr>
          <p:cNvPr id="15369" name="Rectangle 29"/>
          <p:cNvSpPr>
            <a:spLocks noChangeArrowheads="1"/>
          </p:cNvSpPr>
          <p:nvPr/>
        </p:nvSpPr>
        <p:spPr bwMode="auto">
          <a:xfrm>
            <a:off x="5716588" y="3676650"/>
            <a:ext cx="534987" cy="320675"/>
          </a:xfrm>
          <a:prstGeom prst="rect">
            <a:avLst/>
          </a:prstGeom>
          <a:noFill/>
          <a:ln w="9525">
            <a:noFill/>
            <a:miter lim="800000"/>
            <a:headEnd/>
            <a:tailEnd/>
          </a:ln>
        </p:spPr>
        <p:txBody>
          <a:bodyPr wrap="none" lIns="92075" tIns="46038" rIns="92075" bIns="46038">
            <a:spAutoFit/>
          </a:bodyPr>
          <a:lstStyle/>
          <a:p>
            <a:pPr defTabSz="762000" eaLnBrk="0" hangingPunct="0"/>
            <a:r>
              <a:rPr lang="en-US" sz="1500">
                <a:solidFill>
                  <a:srgbClr val="000000"/>
                </a:solidFill>
              </a:rPr>
              <a:t>rival</a:t>
            </a:r>
          </a:p>
        </p:txBody>
      </p:sp>
      <p:sp>
        <p:nvSpPr>
          <p:cNvPr id="15370" name="Oval 30"/>
          <p:cNvSpPr>
            <a:spLocks noChangeArrowheads="1"/>
          </p:cNvSpPr>
          <p:nvPr/>
        </p:nvSpPr>
        <p:spPr bwMode="auto">
          <a:xfrm>
            <a:off x="5681663" y="3556000"/>
            <a:ext cx="177800" cy="152400"/>
          </a:xfrm>
          <a:prstGeom prst="ellipse">
            <a:avLst/>
          </a:prstGeom>
          <a:solidFill>
            <a:srgbClr val="000000"/>
          </a:solidFill>
          <a:ln w="12700">
            <a:solidFill>
              <a:srgbClr val="000000"/>
            </a:solidFill>
            <a:round/>
            <a:headEnd type="none" w="sm" len="sm"/>
            <a:tailEnd type="none" w="sm" len="sm"/>
          </a:ln>
        </p:spPr>
        <p:txBody>
          <a:bodyPr wrap="none" anchor="ctr"/>
          <a:lstStyle/>
          <a:p>
            <a:endParaRPr lang="en-US"/>
          </a:p>
        </p:txBody>
      </p:sp>
      <p:sp>
        <p:nvSpPr>
          <p:cNvPr id="15371" name="Text Box 31"/>
          <p:cNvSpPr txBox="1">
            <a:spLocks noChangeArrowheads="1"/>
          </p:cNvSpPr>
          <p:nvPr/>
        </p:nvSpPr>
        <p:spPr bwMode="auto">
          <a:xfrm>
            <a:off x="2646363" y="4316413"/>
            <a:ext cx="547687" cy="304800"/>
          </a:xfrm>
          <a:prstGeom prst="rect">
            <a:avLst/>
          </a:prstGeom>
          <a:noFill/>
          <a:ln w="9525">
            <a:noFill/>
            <a:miter lim="800000"/>
            <a:headEnd/>
            <a:tailEnd/>
          </a:ln>
        </p:spPr>
        <p:txBody>
          <a:bodyPr wrap="none">
            <a:spAutoFit/>
          </a:bodyPr>
          <a:lstStyle/>
          <a:p>
            <a:pPr eaLnBrk="0" hangingPunct="0"/>
            <a:r>
              <a:rPr lang="en-US" sz="1400"/>
              <a:t>High</a:t>
            </a:r>
          </a:p>
        </p:txBody>
      </p:sp>
      <p:sp>
        <p:nvSpPr>
          <p:cNvPr id="15372" name="Text Box 32"/>
          <p:cNvSpPr txBox="1">
            <a:spLocks noChangeArrowheads="1"/>
          </p:cNvSpPr>
          <p:nvPr/>
        </p:nvSpPr>
        <p:spPr bwMode="auto">
          <a:xfrm>
            <a:off x="6113463" y="4316413"/>
            <a:ext cx="511175" cy="304800"/>
          </a:xfrm>
          <a:prstGeom prst="rect">
            <a:avLst/>
          </a:prstGeom>
          <a:noFill/>
          <a:ln w="9525">
            <a:noFill/>
            <a:miter lim="800000"/>
            <a:headEnd/>
            <a:tailEnd/>
          </a:ln>
        </p:spPr>
        <p:txBody>
          <a:bodyPr wrap="none">
            <a:spAutoFit/>
          </a:bodyPr>
          <a:lstStyle/>
          <a:p>
            <a:pPr eaLnBrk="0" hangingPunct="0"/>
            <a:r>
              <a:rPr lang="en-US" sz="1400"/>
              <a:t>Low</a:t>
            </a:r>
          </a:p>
        </p:txBody>
      </p:sp>
      <p:sp>
        <p:nvSpPr>
          <p:cNvPr id="15373" name="Line 33"/>
          <p:cNvSpPr>
            <a:spLocks noChangeShapeType="1"/>
          </p:cNvSpPr>
          <p:nvPr/>
        </p:nvSpPr>
        <p:spPr bwMode="auto">
          <a:xfrm>
            <a:off x="3470275" y="2182813"/>
            <a:ext cx="0" cy="1447800"/>
          </a:xfrm>
          <a:prstGeom prst="line">
            <a:avLst/>
          </a:prstGeom>
          <a:noFill/>
          <a:ln w="9525" cap="rnd">
            <a:solidFill>
              <a:schemeClr val="tx1"/>
            </a:solidFill>
            <a:prstDash val="sysDot"/>
            <a:round/>
            <a:headEnd type="triangle" w="med" len="med"/>
            <a:tailEnd/>
          </a:ln>
        </p:spPr>
        <p:txBody>
          <a:bodyPr wrap="none" anchor="ctr"/>
          <a:lstStyle/>
          <a:p>
            <a:endParaRPr lang="en-US"/>
          </a:p>
        </p:txBody>
      </p:sp>
      <p:sp>
        <p:nvSpPr>
          <p:cNvPr id="15374" name="Line 34"/>
          <p:cNvSpPr>
            <a:spLocks noChangeShapeType="1"/>
          </p:cNvSpPr>
          <p:nvPr/>
        </p:nvSpPr>
        <p:spPr bwMode="auto">
          <a:xfrm>
            <a:off x="3470275" y="3630613"/>
            <a:ext cx="2144713" cy="0"/>
          </a:xfrm>
          <a:prstGeom prst="line">
            <a:avLst/>
          </a:prstGeom>
          <a:noFill/>
          <a:ln w="9525" cap="rnd">
            <a:solidFill>
              <a:schemeClr val="tx1"/>
            </a:solidFill>
            <a:prstDash val="sysDot"/>
            <a:round/>
            <a:headEnd type="triangle" w="med" len="med"/>
            <a:tailEnd/>
          </a:ln>
        </p:spPr>
        <p:txBody>
          <a:bodyPr wrap="none" anchor="ctr"/>
          <a:lstStyle/>
          <a:p>
            <a:endParaRPr lang="en-US"/>
          </a:p>
        </p:txBody>
      </p:sp>
      <p:sp>
        <p:nvSpPr>
          <p:cNvPr id="15375" name="Text Box 35"/>
          <p:cNvSpPr txBox="1">
            <a:spLocks noChangeArrowheads="1"/>
          </p:cNvSpPr>
          <p:nvPr/>
        </p:nvSpPr>
        <p:spPr bwMode="auto">
          <a:xfrm>
            <a:off x="4210050" y="3567113"/>
            <a:ext cx="441325" cy="336550"/>
          </a:xfrm>
          <a:prstGeom prst="rect">
            <a:avLst/>
          </a:prstGeom>
          <a:noFill/>
          <a:ln w="9525">
            <a:noFill/>
            <a:miter lim="800000"/>
            <a:headEnd/>
            <a:tailEnd/>
          </a:ln>
        </p:spPr>
        <p:txBody>
          <a:bodyPr wrap="none">
            <a:spAutoFit/>
          </a:bodyPr>
          <a:lstStyle/>
          <a:p>
            <a:pPr eaLnBrk="0" hangingPunct="0"/>
            <a:r>
              <a:rPr lang="en-US" sz="1600">
                <a:solidFill>
                  <a:schemeClr val="accent2"/>
                </a:solidFill>
                <a:latin typeface="Symbol" pitchFamily="18" charset="2"/>
              </a:rPr>
              <a:t>D</a:t>
            </a:r>
            <a:r>
              <a:rPr lang="en-US" sz="1600">
                <a:solidFill>
                  <a:schemeClr val="accent2"/>
                </a:solidFill>
              </a:rPr>
              <a:t>C</a:t>
            </a:r>
          </a:p>
        </p:txBody>
      </p:sp>
      <p:sp>
        <p:nvSpPr>
          <p:cNvPr id="15376" name="Text Box 36"/>
          <p:cNvSpPr txBox="1">
            <a:spLocks noChangeArrowheads="1"/>
          </p:cNvSpPr>
          <p:nvPr/>
        </p:nvSpPr>
        <p:spPr bwMode="auto">
          <a:xfrm>
            <a:off x="2997200" y="2708275"/>
            <a:ext cx="433388" cy="334963"/>
          </a:xfrm>
          <a:prstGeom prst="rect">
            <a:avLst/>
          </a:prstGeom>
          <a:noFill/>
          <a:ln w="9525">
            <a:noFill/>
            <a:miter lim="800000"/>
            <a:headEnd/>
            <a:tailEnd/>
          </a:ln>
        </p:spPr>
        <p:txBody>
          <a:bodyPr wrap="none">
            <a:spAutoFit/>
          </a:bodyPr>
          <a:lstStyle/>
          <a:p>
            <a:pPr eaLnBrk="0" hangingPunct="0"/>
            <a:r>
              <a:rPr lang="en-US" sz="1600">
                <a:solidFill>
                  <a:schemeClr val="accent2"/>
                </a:solidFill>
                <a:latin typeface="Symbol" pitchFamily="18" charset="2"/>
              </a:rPr>
              <a:t>D</a:t>
            </a:r>
            <a:r>
              <a:rPr lang="en-US" sz="1600">
                <a:solidFill>
                  <a:schemeClr val="accent2"/>
                </a:solidFill>
              </a:rPr>
              <a:t>X</a:t>
            </a:r>
          </a:p>
        </p:txBody>
      </p:sp>
      <p:sp>
        <p:nvSpPr>
          <p:cNvPr id="15377" name="Text Box 37"/>
          <p:cNvSpPr txBox="1">
            <a:spLocks noChangeArrowheads="1"/>
          </p:cNvSpPr>
          <p:nvPr/>
        </p:nvSpPr>
        <p:spPr bwMode="auto">
          <a:xfrm>
            <a:off x="2163763" y="4102100"/>
            <a:ext cx="509587" cy="304800"/>
          </a:xfrm>
          <a:prstGeom prst="rect">
            <a:avLst/>
          </a:prstGeom>
          <a:noFill/>
          <a:ln w="9525">
            <a:noFill/>
            <a:miter lim="800000"/>
            <a:headEnd/>
            <a:tailEnd/>
          </a:ln>
        </p:spPr>
        <p:txBody>
          <a:bodyPr wrap="none">
            <a:spAutoFit/>
          </a:bodyPr>
          <a:lstStyle/>
          <a:p>
            <a:pPr eaLnBrk="0" hangingPunct="0"/>
            <a:r>
              <a:rPr lang="en-US" sz="1400"/>
              <a:t>Low</a:t>
            </a:r>
          </a:p>
        </p:txBody>
      </p:sp>
      <p:sp>
        <p:nvSpPr>
          <p:cNvPr id="15378" name="Text Box 38"/>
          <p:cNvSpPr txBox="1">
            <a:spLocks noChangeArrowheads="1"/>
          </p:cNvSpPr>
          <p:nvPr/>
        </p:nvSpPr>
        <p:spPr bwMode="auto">
          <a:xfrm>
            <a:off x="2125663" y="1525588"/>
            <a:ext cx="550862" cy="304800"/>
          </a:xfrm>
          <a:prstGeom prst="rect">
            <a:avLst/>
          </a:prstGeom>
          <a:noFill/>
          <a:ln w="9525">
            <a:noFill/>
            <a:miter lim="800000"/>
            <a:headEnd/>
            <a:tailEnd/>
          </a:ln>
        </p:spPr>
        <p:txBody>
          <a:bodyPr wrap="none">
            <a:spAutoFit/>
          </a:bodyPr>
          <a:lstStyle/>
          <a:p>
            <a:pPr eaLnBrk="0" hangingPunct="0"/>
            <a:r>
              <a:rPr lang="en-US" sz="1400"/>
              <a:t>High</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06516">
                                            <p:txEl>
                                              <p:pRg st="0" end="0"/>
                                            </p:txEl>
                                          </p:spTgt>
                                        </p:tgtEl>
                                        <p:attrNameLst>
                                          <p:attrName>style.visibility</p:attrName>
                                        </p:attrNameLst>
                                      </p:cBhvr>
                                      <p:to>
                                        <p:strVal val="visible"/>
                                      </p:to>
                                    </p:set>
                                    <p:anim calcmode="lin" valueType="num">
                                      <p:cBhvr additive="base">
                                        <p:cTn id="7" dur="500" fill="hold"/>
                                        <p:tgtEl>
                                          <p:spTgt spid="106516">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106516">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516" grpId="0" build="p" autoUpdateAnimBg="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19"/>
          <p:cNvSpPr>
            <a:spLocks noChangeArrowheads="1"/>
          </p:cNvSpPr>
          <p:nvPr/>
        </p:nvSpPr>
        <p:spPr bwMode="auto">
          <a:xfrm>
            <a:off x="685800" y="5562600"/>
            <a:ext cx="7772400" cy="762000"/>
          </a:xfrm>
          <a:prstGeom prst="rect">
            <a:avLst/>
          </a:prstGeom>
          <a:noFill/>
          <a:ln w="9525">
            <a:noFill/>
            <a:miter lim="800000"/>
            <a:headEnd/>
            <a:tailEnd/>
          </a:ln>
        </p:spPr>
        <p:txBody>
          <a:bodyPr/>
          <a:lstStyle/>
          <a:p>
            <a:pPr marL="342900" indent="-342900" eaLnBrk="0" hangingPunct="0">
              <a:spcBef>
                <a:spcPct val="20000"/>
              </a:spcBef>
              <a:buFontTx/>
              <a:buChar char="•"/>
            </a:pPr>
            <a:endParaRPr lang="en-US" sz="2000"/>
          </a:p>
        </p:txBody>
      </p:sp>
      <p:sp>
        <p:nvSpPr>
          <p:cNvPr id="16387" name="Rectangle 20"/>
          <p:cNvSpPr>
            <a:spLocks noGrp="1" noChangeArrowheads="1"/>
          </p:cNvSpPr>
          <p:nvPr>
            <p:ph type="title"/>
          </p:nvPr>
        </p:nvSpPr>
        <p:spPr/>
        <p:txBody>
          <a:bodyPr/>
          <a:lstStyle/>
          <a:p>
            <a:r>
              <a:rPr lang="en-US" smtClean="0"/>
              <a:t>Differentiation </a:t>
            </a:r>
            <a:r>
              <a:rPr lang="en-US" i="1" smtClean="0"/>
              <a:t>X </a:t>
            </a:r>
            <a:r>
              <a:rPr lang="en-US" smtClean="0"/>
              <a:t>vs. Low Cost </a:t>
            </a:r>
            <a:r>
              <a:rPr lang="en-US" i="1" smtClean="0"/>
              <a:t>C</a:t>
            </a:r>
            <a:r>
              <a:rPr lang="en-US" smtClean="0"/>
              <a:t> Strategy:</a:t>
            </a:r>
            <a:r>
              <a:rPr lang="en-US" i="1" smtClean="0"/>
              <a:t/>
            </a:r>
            <a:br>
              <a:rPr lang="en-US" i="1" smtClean="0"/>
            </a:br>
            <a:r>
              <a:rPr lang="en-US" i="1" smtClean="0"/>
              <a:t> Measuring operational efficiency OE</a:t>
            </a:r>
          </a:p>
        </p:txBody>
      </p:sp>
      <p:sp>
        <p:nvSpPr>
          <p:cNvPr id="16388" name="Rectangle 55"/>
          <p:cNvSpPr>
            <a:spLocks noGrp="1" noChangeArrowheads="1"/>
          </p:cNvSpPr>
          <p:nvPr>
            <p:ph type="body" sz="half" idx="4294967295"/>
          </p:nvPr>
        </p:nvSpPr>
        <p:spPr>
          <a:xfrm>
            <a:off x="0" y="1114425"/>
            <a:ext cx="8229600" cy="2625725"/>
          </a:xfrm>
        </p:spPr>
        <p:txBody>
          <a:bodyPr/>
          <a:lstStyle/>
          <a:p>
            <a:r>
              <a:rPr lang="en-US" sz="1800" smtClean="0"/>
              <a:t>Consider two hypothetical examples:</a:t>
            </a:r>
          </a:p>
          <a:p>
            <a:pPr lvl="1"/>
            <a:r>
              <a:rPr lang="en-US" sz="1600" smtClean="0"/>
              <a:t>Break-up </a:t>
            </a:r>
            <a:r>
              <a:rPr lang="en-US" sz="1600" smtClean="0">
                <a:latin typeface="Symbol" pitchFamily="18" charset="2"/>
              </a:rPr>
              <a:t>D</a:t>
            </a:r>
            <a:r>
              <a:rPr lang="en-US" sz="1600" i="1" smtClean="0"/>
              <a:t>C</a:t>
            </a:r>
            <a:r>
              <a:rPr lang="en-US" sz="1600" smtClean="0"/>
              <a:t> into a strategy component </a:t>
            </a:r>
            <a:r>
              <a:rPr lang="en-US" sz="1600" smtClean="0">
                <a:latin typeface="Symbol" pitchFamily="18" charset="2"/>
              </a:rPr>
              <a:t>D</a:t>
            </a:r>
            <a:r>
              <a:rPr lang="en-US" sz="1600" i="1" smtClean="0"/>
              <a:t>C</a:t>
            </a:r>
            <a:r>
              <a:rPr lang="en-US" sz="1600" i="1" baseline="-25000" smtClean="0"/>
              <a:t>S</a:t>
            </a:r>
            <a:r>
              <a:rPr lang="en-US" sz="1600" smtClean="0"/>
              <a:t> and an inefficient component </a:t>
            </a:r>
            <a:r>
              <a:rPr lang="en-US" sz="1600" smtClean="0">
                <a:latin typeface="Symbol" pitchFamily="18" charset="2"/>
              </a:rPr>
              <a:t>D</a:t>
            </a:r>
            <a:r>
              <a:rPr lang="en-US" sz="1600" i="1" smtClean="0"/>
              <a:t>C</a:t>
            </a:r>
            <a:r>
              <a:rPr lang="en-US" sz="1600" i="1" baseline="-25000" smtClean="0"/>
              <a:t>OE</a:t>
            </a:r>
          </a:p>
        </p:txBody>
      </p:sp>
      <p:grpSp>
        <p:nvGrpSpPr>
          <p:cNvPr id="16389" name="Group 63"/>
          <p:cNvGrpSpPr>
            <a:grpSpLocks/>
          </p:cNvGrpSpPr>
          <p:nvPr/>
        </p:nvGrpSpPr>
        <p:grpSpPr bwMode="auto">
          <a:xfrm>
            <a:off x="342900" y="2063750"/>
            <a:ext cx="4114800" cy="3184525"/>
            <a:chOff x="216" y="1300"/>
            <a:chExt cx="2592" cy="2006"/>
          </a:xfrm>
        </p:grpSpPr>
        <p:sp>
          <p:nvSpPr>
            <p:cNvPr id="16411" name="Rectangle 61"/>
            <p:cNvSpPr>
              <a:spLocks noChangeArrowheads="1"/>
            </p:cNvSpPr>
            <p:nvPr/>
          </p:nvSpPr>
          <p:spPr bwMode="auto">
            <a:xfrm>
              <a:off x="514" y="1534"/>
              <a:ext cx="2285" cy="1486"/>
            </a:xfrm>
            <a:prstGeom prst="rect">
              <a:avLst/>
            </a:prstGeom>
            <a:solidFill>
              <a:srgbClr val="CCECFF"/>
            </a:solidFill>
            <a:ln w="9525" algn="ctr">
              <a:noFill/>
              <a:prstDash val="dash"/>
              <a:miter lim="800000"/>
              <a:headEnd/>
              <a:tailEnd/>
            </a:ln>
          </p:spPr>
          <p:txBody>
            <a:bodyPr anchor="ctr">
              <a:spAutoFit/>
            </a:bodyPr>
            <a:lstStyle/>
            <a:p>
              <a:endParaRPr lang="en-US"/>
            </a:p>
          </p:txBody>
        </p:sp>
        <p:grpSp>
          <p:nvGrpSpPr>
            <p:cNvPr id="16412" name="Group 59"/>
            <p:cNvGrpSpPr>
              <a:grpSpLocks/>
            </p:cNvGrpSpPr>
            <p:nvPr/>
          </p:nvGrpSpPr>
          <p:grpSpPr bwMode="auto">
            <a:xfrm>
              <a:off x="216" y="1300"/>
              <a:ext cx="2592" cy="2006"/>
              <a:chOff x="411" y="1244"/>
              <a:chExt cx="2202" cy="1811"/>
            </a:xfrm>
          </p:grpSpPr>
          <p:sp>
            <p:nvSpPr>
              <p:cNvPr id="16413" name="Arc 57"/>
              <p:cNvSpPr>
                <a:spLocks/>
              </p:cNvSpPr>
              <p:nvPr/>
            </p:nvSpPr>
            <p:spPr bwMode="auto">
              <a:xfrm>
                <a:off x="669" y="1718"/>
                <a:ext cx="1195" cy="1055"/>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28575">
                <a:solidFill>
                  <a:schemeClr val="accent1"/>
                </a:solidFill>
                <a:prstDash val="dash"/>
                <a:round/>
                <a:headEnd/>
                <a:tailEnd/>
              </a:ln>
            </p:spPr>
            <p:txBody>
              <a:bodyPr anchor="ctr">
                <a:spAutoFit/>
              </a:bodyPr>
              <a:lstStyle/>
              <a:p>
                <a:endParaRPr lang="en-US"/>
              </a:p>
            </p:txBody>
          </p:sp>
          <p:sp>
            <p:nvSpPr>
              <p:cNvPr id="16414" name="Text Box 22"/>
              <p:cNvSpPr txBox="1">
                <a:spLocks noChangeArrowheads="1"/>
              </p:cNvSpPr>
              <p:nvPr/>
            </p:nvSpPr>
            <p:spPr bwMode="auto">
              <a:xfrm>
                <a:off x="1218" y="2504"/>
                <a:ext cx="203" cy="156"/>
              </a:xfrm>
              <a:prstGeom prst="rect">
                <a:avLst/>
              </a:prstGeom>
              <a:noFill/>
              <a:ln w="9525">
                <a:noFill/>
                <a:miter lim="800000"/>
                <a:headEnd/>
                <a:tailEnd/>
              </a:ln>
            </p:spPr>
            <p:txBody>
              <a:bodyPr wrap="none">
                <a:spAutoFit/>
              </a:bodyPr>
              <a:lstStyle/>
              <a:p>
                <a:pPr eaLnBrk="0" hangingPunct="0"/>
                <a:r>
                  <a:rPr lang="en-US" sz="1200">
                    <a:latin typeface="Symbol" pitchFamily="18" charset="2"/>
                  </a:rPr>
                  <a:t>D</a:t>
                </a:r>
                <a:r>
                  <a:rPr lang="en-US" sz="1200"/>
                  <a:t>C</a:t>
                </a:r>
              </a:p>
            </p:txBody>
          </p:sp>
          <p:sp>
            <p:nvSpPr>
              <p:cNvPr id="16415" name="Line 23"/>
              <p:cNvSpPr>
                <a:spLocks noChangeShapeType="1"/>
              </p:cNvSpPr>
              <p:nvPr/>
            </p:nvSpPr>
            <p:spPr bwMode="auto">
              <a:xfrm>
                <a:off x="644" y="2802"/>
                <a:ext cx="1969" cy="0"/>
              </a:xfrm>
              <a:prstGeom prst="line">
                <a:avLst/>
              </a:prstGeom>
              <a:noFill/>
              <a:ln w="12700">
                <a:solidFill>
                  <a:srgbClr val="000000"/>
                </a:solidFill>
                <a:round/>
                <a:headEnd type="none" w="sm" len="sm"/>
                <a:tailEnd type="none" w="sm" len="sm"/>
              </a:ln>
            </p:spPr>
            <p:txBody>
              <a:bodyPr wrap="none" anchor="ctr"/>
              <a:lstStyle/>
              <a:p>
                <a:endParaRPr lang="en-US"/>
              </a:p>
            </p:txBody>
          </p:sp>
          <p:sp>
            <p:nvSpPr>
              <p:cNvPr id="16416" name="Line 24"/>
              <p:cNvSpPr>
                <a:spLocks noChangeShapeType="1"/>
              </p:cNvSpPr>
              <p:nvPr/>
            </p:nvSpPr>
            <p:spPr bwMode="auto">
              <a:xfrm flipV="1">
                <a:off x="662" y="1487"/>
                <a:ext cx="0" cy="1324"/>
              </a:xfrm>
              <a:prstGeom prst="line">
                <a:avLst/>
              </a:prstGeom>
              <a:noFill/>
              <a:ln w="12700">
                <a:solidFill>
                  <a:srgbClr val="000000"/>
                </a:solidFill>
                <a:round/>
                <a:headEnd type="none" w="sm" len="sm"/>
                <a:tailEnd type="none" w="sm" len="sm"/>
              </a:ln>
            </p:spPr>
            <p:txBody>
              <a:bodyPr wrap="none" anchor="ctr"/>
              <a:lstStyle/>
              <a:p>
                <a:endParaRPr lang="en-US"/>
              </a:p>
            </p:txBody>
          </p:sp>
          <p:sp>
            <p:nvSpPr>
              <p:cNvPr id="16417" name="Freeform 25"/>
              <p:cNvSpPr>
                <a:spLocks/>
              </p:cNvSpPr>
              <p:nvPr/>
            </p:nvSpPr>
            <p:spPr bwMode="auto">
              <a:xfrm>
                <a:off x="634" y="1454"/>
                <a:ext cx="56" cy="43"/>
              </a:xfrm>
              <a:custGeom>
                <a:avLst/>
                <a:gdLst>
                  <a:gd name="T0" fmla="*/ 0 w 79"/>
                  <a:gd name="T1" fmla="*/ 10 h 58"/>
                  <a:gd name="T2" fmla="*/ 10 w 79"/>
                  <a:gd name="T3" fmla="*/ 10 h 58"/>
                  <a:gd name="T4" fmla="*/ 5 w 79"/>
                  <a:gd name="T5" fmla="*/ 0 h 58"/>
                  <a:gd name="T6" fmla="*/ 0 w 79"/>
                  <a:gd name="T7" fmla="*/ 10 h 58"/>
                  <a:gd name="T8" fmla="*/ 0 60000 65536"/>
                  <a:gd name="T9" fmla="*/ 0 60000 65536"/>
                  <a:gd name="T10" fmla="*/ 0 60000 65536"/>
                  <a:gd name="T11" fmla="*/ 0 60000 65536"/>
                  <a:gd name="T12" fmla="*/ 0 w 79"/>
                  <a:gd name="T13" fmla="*/ 0 h 58"/>
                  <a:gd name="T14" fmla="*/ 79 w 79"/>
                  <a:gd name="T15" fmla="*/ 58 h 58"/>
                </a:gdLst>
                <a:ahLst/>
                <a:cxnLst>
                  <a:cxn ang="T8">
                    <a:pos x="T0" y="T1"/>
                  </a:cxn>
                  <a:cxn ang="T9">
                    <a:pos x="T2" y="T3"/>
                  </a:cxn>
                  <a:cxn ang="T10">
                    <a:pos x="T4" y="T5"/>
                  </a:cxn>
                  <a:cxn ang="T11">
                    <a:pos x="T6" y="T7"/>
                  </a:cxn>
                </a:cxnLst>
                <a:rect l="T12" t="T13" r="T14" b="T15"/>
                <a:pathLst>
                  <a:path w="79" h="58">
                    <a:moveTo>
                      <a:pt x="0" y="57"/>
                    </a:moveTo>
                    <a:lnTo>
                      <a:pt x="78" y="57"/>
                    </a:lnTo>
                    <a:lnTo>
                      <a:pt x="40" y="0"/>
                    </a:lnTo>
                    <a:lnTo>
                      <a:pt x="0" y="57"/>
                    </a:lnTo>
                  </a:path>
                </a:pathLst>
              </a:custGeom>
              <a:solidFill>
                <a:srgbClr val="000000"/>
              </a:solidFill>
              <a:ln w="12700" cap="rnd">
                <a:solidFill>
                  <a:srgbClr val="000000"/>
                </a:solidFill>
                <a:round/>
                <a:headEnd/>
                <a:tailEnd/>
              </a:ln>
            </p:spPr>
            <p:txBody>
              <a:bodyPr/>
              <a:lstStyle/>
              <a:p>
                <a:endParaRPr lang="en-US"/>
              </a:p>
            </p:txBody>
          </p:sp>
          <p:sp>
            <p:nvSpPr>
              <p:cNvPr id="16418" name="Rectangle 26"/>
              <p:cNvSpPr>
                <a:spLocks noChangeArrowheads="1"/>
              </p:cNvSpPr>
              <p:nvPr/>
            </p:nvSpPr>
            <p:spPr bwMode="auto">
              <a:xfrm>
                <a:off x="1297" y="2890"/>
                <a:ext cx="476" cy="165"/>
              </a:xfrm>
              <a:prstGeom prst="rect">
                <a:avLst/>
              </a:prstGeom>
              <a:noFill/>
              <a:ln w="9525">
                <a:noFill/>
                <a:miter lim="800000"/>
                <a:headEnd/>
                <a:tailEnd/>
              </a:ln>
            </p:spPr>
            <p:txBody>
              <a:bodyPr wrap="none" lIns="92075" tIns="46038" rIns="92075" bIns="46038">
                <a:spAutoFit/>
              </a:bodyPr>
              <a:lstStyle/>
              <a:p>
                <a:pPr algn="ctr" defTabSz="762000" eaLnBrk="0" hangingPunct="0"/>
                <a:r>
                  <a:rPr lang="en-US" sz="1300">
                    <a:solidFill>
                      <a:srgbClr val="000000"/>
                    </a:solidFill>
                  </a:rPr>
                  <a:t>Price/Cost</a:t>
                </a:r>
              </a:p>
            </p:txBody>
          </p:sp>
          <p:sp>
            <p:nvSpPr>
              <p:cNvPr id="16419" name="Rectangle 27"/>
              <p:cNvSpPr>
                <a:spLocks noChangeArrowheads="1"/>
              </p:cNvSpPr>
              <p:nvPr/>
            </p:nvSpPr>
            <p:spPr bwMode="auto">
              <a:xfrm>
                <a:off x="411" y="1244"/>
                <a:ext cx="624" cy="278"/>
              </a:xfrm>
              <a:prstGeom prst="rect">
                <a:avLst/>
              </a:prstGeom>
              <a:noFill/>
              <a:ln w="9525">
                <a:noFill/>
                <a:miter lim="800000"/>
                <a:headEnd/>
                <a:tailEnd/>
              </a:ln>
            </p:spPr>
            <p:txBody>
              <a:bodyPr wrap="none" lIns="92075" tIns="46038" rIns="92075" bIns="46038">
                <a:spAutoFit/>
              </a:bodyPr>
              <a:lstStyle/>
              <a:p>
                <a:pPr defTabSz="762000" eaLnBrk="0" hangingPunct="0"/>
                <a:r>
                  <a:rPr lang="en-US" sz="1300">
                    <a:solidFill>
                      <a:srgbClr val="000000"/>
                    </a:solidFill>
                  </a:rPr>
                  <a:t>Differentiation</a:t>
                </a:r>
              </a:p>
              <a:p>
                <a:pPr defTabSz="762000" eaLnBrk="0" hangingPunct="0"/>
                <a:r>
                  <a:rPr lang="en-US" sz="1300">
                    <a:solidFill>
                      <a:srgbClr val="000000"/>
                    </a:solidFill>
                  </a:rPr>
                  <a:t>X</a:t>
                </a:r>
              </a:p>
            </p:txBody>
          </p:sp>
          <p:sp>
            <p:nvSpPr>
              <p:cNvPr id="16420" name="Rectangle 28"/>
              <p:cNvSpPr>
                <a:spLocks noChangeArrowheads="1"/>
              </p:cNvSpPr>
              <p:nvPr/>
            </p:nvSpPr>
            <p:spPr bwMode="auto">
              <a:xfrm>
                <a:off x="633" y="1557"/>
                <a:ext cx="176" cy="165"/>
              </a:xfrm>
              <a:prstGeom prst="rect">
                <a:avLst/>
              </a:prstGeom>
              <a:noFill/>
              <a:ln w="9525">
                <a:noFill/>
                <a:miter lim="800000"/>
                <a:headEnd/>
                <a:tailEnd/>
              </a:ln>
            </p:spPr>
            <p:txBody>
              <a:bodyPr wrap="none" lIns="92075" tIns="46038" rIns="92075" bIns="46038">
                <a:spAutoFit/>
              </a:bodyPr>
              <a:lstStyle/>
              <a:p>
                <a:pPr defTabSz="762000" eaLnBrk="0" hangingPunct="0"/>
                <a:r>
                  <a:rPr lang="en-US" sz="1300">
                    <a:solidFill>
                      <a:schemeClr val="accent2"/>
                    </a:solidFill>
                  </a:rPr>
                  <a:t>us</a:t>
                </a:r>
              </a:p>
            </p:txBody>
          </p:sp>
          <p:sp>
            <p:nvSpPr>
              <p:cNvPr id="16421" name="Oval 29"/>
              <p:cNvSpPr>
                <a:spLocks noChangeArrowheads="1"/>
              </p:cNvSpPr>
              <p:nvPr/>
            </p:nvSpPr>
            <p:spPr bwMode="auto">
              <a:xfrm>
                <a:off x="900" y="1714"/>
                <a:ext cx="68" cy="71"/>
              </a:xfrm>
              <a:prstGeom prst="ellipse">
                <a:avLst/>
              </a:prstGeom>
              <a:solidFill>
                <a:schemeClr val="accent2"/>
              </a:solidFill>
              <a:ln w="12700">
                <a:solidFill>
                  <a:schemeClr val="accent2"/>
                </a:solidFill>
                <a:round/>
                <a:headEnd type="none" w="sm" len="sm"/>
                <a:tailEnd type="none" w="sm" len="sm"/>
              </a:ln>
            </p:spPr>
            <p:txBody>
              <a:bodyPr wrap="none" anchor="ctr"/>
              <a:lstStyle/>
              <a:p>
                <a:endParaRPr lang="en-US"/>
              </a:p>
            </p:txBody>
          </p:sp>
          <p:sp>
            <p:nvSpPr>
              <p:cNvPr id="16422" name="Rectangle 30"/>
              <p:cNvSpPr>
                <a:spLocks noChangeArrowheads="1"/>
              </p:cNvSpPr>
              <p:nvPr/>
            </p:nvSpPr>
            <p:spPr bwMode="auto">
              <a:xfrm>
                <a:off x="1795" y="2483"/>
                <a:ext cx="265" cy="165"/>
              </a:xfrm>
              <a:prstGeom prst="rect">
                <a:avLst/>
              </a:prstGeom>
              <a:noFill/>
              <a:ln w="9525">
                <a:noFill/>
                <a:miter lim="800000"/>
                <a:headEnd/>
                <a:tailEnd/>
              </a:ln>
            </p:spPr>
            <p:txBody>
              <a:bodyPr wrap="none" lIns="92075" tIns="46038" rIns="92075" bIns="46038">
                <a:spAutoFit/>
              </a:bodyPr>
              <a:lstStyle/>
              <a:p>
                <a:pPr defTabSz="762000" eaLnBrk="0" hangingPunct="0"/>
                <a:r>
                  <a:rPr lang="en-US" sz="1300">
                    <a:solidFill>
                      <a:srgbClr val="FF0000"/>
                    </a:solidFill>
                  </a:rPr>
                  <a:t>rival</a:t>
                </a:r>
              </a:p>
            </p:txBody>
          </p:sp>
          <p:sp>
            <p:nvSpPr>
              <p:cNvPr id="16423" name="Oval 31"/>
              <p:cNvSpPr>
                <a:spLocks noChangeArrowheads="1"/>
              </p:cNvSpPr>
              <p:nvPr/>
            </p:nvSpPr>
            <p:spPr bwMode="auto">
              <a:xfrm>
                <a:off x="1781" y="2427"/>
                <a:ext cx="68" cy="71"/>
              </a:xfrm>
              <a:prstGeom prst="ellipse">
                <a:avLst/>
              </a:prstGeom>
              <a:solidFill>
                <a:srgbClr val="FF0000"/>
              </a:solidFill>
              <a:ln w="12700">
                <a:solidFill>
                  <a:srgbClr val="FF0000"/>
                </a:solidFill>
                <a:round/>
                <a:headEnd type="none" w="sm" len="sm"/>
                <a:tailEnd type="none" w="sm" len="sm"/>
              </a:ln>
            </p:spPr>
            <p:txBody>
              <a:bodyPr wrap="none" anchor="ctr"/>
              <a:lstStyle/>
              <a:p>
                <a:endParaRPr lang="en-US"/>
              </a:p>
            </p:txBody>
          </p:sp>
          <p:sp>
            <p:nvSpPr>
              <p:cNvPr id="16424" name="Text Box 32"/>
              <p:cNvSpPr txBox="1">
                <a:spLocks noChangeArrowheads="1"/>
              </p:cNvSpPr>
              <p:nvPr/>
            </p:nvSpPr>
            <p:spPr bwMode="auto">
              <a:xfrm>
                <a:off x="619" y="2896"/>
                <a:ext cx="180" cy="156"/>
              </a:xfrm>
              <a:prstGeom prst="rect">
                <a:avLst/>
              </a:prstGeom>
              <a:noFill/>
              <a:ln w="9525">
                <a:noFill/>
                <a:miter lim="800000"/>
                <a:headEnd/>
                <a:tailEnd/>
              </a:ln>
            </p:spPr>
            <p:txBody>
              <a:bodyPr wrap="none">
                <a:spAutoFit/>
              </a:bodyPr>
              <a:lstStyle/>
              <a:p>
                <a:pPr eaLnBrk="0" hangingPunct="0"/>
                <a:r>
                  <a:rPr lang="en-US" sz="1200"/>
                  <a:t>Hi</a:t>
                </a:r>
              </a:p>
            </p:txBody>
          </p:sp>
          <p:sp>
            <p:nvSpPr>
              <p:cNvPr id="16425" name="Text Box 33"/>
              <p:cNvSpPr txBox="1">
                <a:spLocks noChangeArrowheads="1"/>
              </p:cNvSpPr>
              <p:nvPr/>
            </p:nvSpPr>
            <p:spPr bwMode="auto">
              <a:xfrm>
                <a:off x="2338" y="2896"/>
                <a:ext cx="189" cy="156"/>
              </a:xfrm>
              <a:prstGeom prst="rect">
                <a:avLst/>
              </a:prstGeom>
              <a:noFill/>
              <a:ln w="9525">
                <a:noFill/>
                <a:miter lim="800000"/>
                <a:headEnd/>
                <a:tailEnd/>
              </a:ln>
            </p:spPr>
            <p:txBody>
              <a:bodyPr wrap="none">
                <a:spAutoFit/>
              </a:bodyPr>
              <a:lstStyle/>
              <a:p>
                <a:pPr eaLnBrk="0" hangingPunct="0"/>
                <a:r>
                  <a:rPr lang="en-US" sz="1200"/>
                  <a:t>Lo</a:t>
                </a:r>
              </a:p>
            </p:txBody>
          </p:sp>
          <p:sp>
            <p:nvSpPr>
              <p:cNvPr id="16426" name="Line 34"/>
              <p:cNvSpPr>
                <a:spLocks noChangeShapeType="1"/>
              </p:cNvSpPr>
              <p:nvPr/>
            </p:nvSpPr>
            <p:spPr bwMode="auto">
              <a:xfrm>
                <a:off x="934" y="1785"/>
                <a:ext cx="0" cy="677"/>
              </a:xfrm>
              <a:prstGeom prst="line">
                <a:avLst/>
              </a:prstGeom>
              <a:noFill/>
              <a:ln w="9525" cap="rnd">
                <a:solidFill>
                  <a:schemeClr val="tx1"/>
                </a:solidFill>
                <a:prstDash val="sysDot"/>
                <a:round/>
                <a:headEnd type="triangle" w="med" len="med"/>
                <a:tailEnd/>
              </a:ln>
            </p:spPr>
            <p:txBody>
              <a:bodyPr wrap="none" anchor="ctr"/>
              <a:lstStyle/>
              <a:p>
                <a:endParaRPr lang="en-US"/>
              </a:p>
            </p:txBody>
          </p:sp>
          <p:sp>
            <p:nvSpPr>
              <p:cNvPr id="16427" name="Line 35"/>
              <p:cNvSpPr>
                <a:spLocks noChangeShapeType="1"/>
              </p:cNvSpPr>
              <p:nvPr/>
            </p:nvSpPr>
            <p:spPr bwMode="auto">
              <a:xfrm>
                <a:off x="934" y="2462"/>
                <a:ext cx="822" cy="0"/>
              </a:xfrm>
              <a:prstGeom prst="line">
                <a:avLst/>
              </a:prstGeom>
              <a:noFill/>
              <a:ln w="9525" cap="rnd">
                <a:solidFill>
                  <a:schemeClr val="tx1"/>
                </a:solidFill>
                <a:prstDash val="sysDot"/>
                <a:round/>
                <a:headEnd/>
                <a:tailEnd type="triangle" w="med" len="med"/>
              </a:ln>
            </p:spPr>
            <p:txBody>
              <a:bodyPr wrap="none" anchor="ctr"/>
              <a:lstStyle/>
              <a:p>
                <a:endParaRPr lang="en-US"/>
              </a:p>
            </p:txBody>
          </p:sp>
          <p:sp>
            <p:nvSpPr>
              <p:cNvPr id="16428" name="Text Box 36"/>
              <p:cNvSpPr txBox="1">
                <a:spLocks noChangeArrowheads="1"/>
              </p:cNvSpPr>
              <p:nvPr/>
            </p:nvSpPr>
            <p:spPr bwMode="auto">
              <a:xfrm>
                <a:off x="1218" y="2504"/>
                <a:ext cx="203" cy="156"/>
              </a:xfrm>
              <a:prstGeom prst="rect">
                <a:avLst/>
              </a:prstGeom>
              <a:noFill/>
              <a:ln w="9525">
                <a:noFill/>
                <a:miter lim="800000"/>
                <a:headEnd/>
                <a:tailEnd/>
              </a:ln>
            </p:spPr>
            <p:txBody>
              <a:bodyPr wrap="none">
                <a:spAutoFit/>
              </a:bodyPr>
              <a:lstStyle/>
              <a:p>
                <a:pPr eaLnBrk="0" hangingPunct="0"/>
                <a:r>
                  <a:rPr lang="en-US" sz="1200">
                    <a:latin typeface="Symbol" pitchFamily="18" charset="2"/>
                  </a:rPr>
                  <a:t>D</a:t>
                </a:r>
                <a:r>
                  <a:rPr lang="en-US" sz="1200"/>
                  <a:t>C</a:t>
                </a:r>
              </a:p>
            </p:txBody>
          </p:sp>
          <p:sp>
            <p:nvSpPr>
              <p:cNvPr id="16429" name="Text Box 37"/>
              <p:cNvSpPr txBox="1">
                <a:spLocks noChangeArrowheads="1"/>
              </p:cNvSpPr>
              <p:nvPr/>
            </p:nvSpPr>
            <p:spPr bwMode="auto">
              <a:xfrm>
                <a:off x="934" y="2143"/>
                <a:ext cx="199" cy="156"/>
              </a:xfrm>
              <a:prstGeom prst="rect">
                <a:avLst/>
              </a:prstGeom>
              <a:noFill/>
              <a:ln w="9525">
                <a:noFill/>
                <a:miter lim="800000"/>
                <a:headEnd/>
                <a:tailEnd/>
              </a:ln>
            </p:spPr>
            <p:txBody>
              <a:bodyPr wrap="none">
                <a:spAutoFit/>
              </a:bodyPr>
              <a:lstStyle/>
              <a:p>
                <a:pPr eaLnBrk="0" hangingPunct="0"/>
                <a:r>
                  <a:rPr lang="en-US" sz="1200">
                    <a:latin typeface="Symbol" pitchFamily="18" charset="2"/>
                  </a:rPr>
                  <a:t>D</a:t>
                </a:r>
                <a:r>
                  <a:rPr lang="en-US" sz="1200"/>
                  <a:t>X</a:t>
                </a:r>
              </a:p>
            </p:txBody>
          </p:sp>
        </p:grpSp>
      </p:grpSp>
      <p:grpSp>
        <p:nvGrpSpPr>
          <p:cNvPr id="4" name="Group 64"/>
          <p:cNvGrpSpPr>
            <a:grpSpLocks/>
          </p:cNvGrpSpPr>
          <p:nvPr/>
        </p:nvGrpSpPr>
        <p:grpSpPr bwMode="auto">
          <a:xfrm>
            <a:off x="4802188" y="2063750"/>
            <a:ext cx="4114800" cy="3184525"/>
            <a:chOff x="3025" y="1300"/>
            <a:chExt cx="2592" cy="2006"/>
          </a:xfrm>
        </p:grpSpPr>
        <p:sp>
          <p:nvSpPr>
            <p:cNvPr id="16392" name="Rectangle 62"/>
            <p:cNvSpPr>
              <a:spLocks noChangeArrowheads="1"/>
            </p:cNvSpPr>
            <p:nvPr/>
          </p:nvSpPr>
          <p:spPr bwMode="auto">
            <a:xfrm>
              <a:off x="3310" y="1534"/>
              <a:ext cx="2285" cy="1486"/>
            </a:xfrm>
            <a:prstGeom prst="rect">
              <a:avLst/>
            </a:prstGeom>
            <a:solidFill>
              <a:srgbClr val="CCECFF"/>
            </a:solidFill>
            <a:ln w="9525" algn="ctr">
              <a:noFill/>
              <a:prstDash val="dash"/>
              <a:miter lim="800000"/>
              <a:headEnd/>
              <a:tailEnd/>
            </a:ln>
          </p:spPr>
          <p:txBody>
            <a:bodyPr anchor="ctr">
              <a:spAutoFit/>
            </a:bodyPr>
            <a:lstStyle/>
            <a:p>
              <a:endParaRPr lang="en-US"/>
            </a:p>
          </p:txBody>
        </p:sp>
        <p:grpSp>
          <p:nvGrpSpPr>
            <p:cNvPr id="16393" name="Group 60"/>
            <p:cNvGrpSpPr>
              <a:grpSpLocks/>
            </p:cNvGrpSpPr>
            <p:nvPr/>
          </p:nvGrpSpPr>
          <p:grpSpPr bwMode="auto">
            <a:xfrm>
              <a:off x="3025" y="1300"/>
              <a:ext cx="2592" cy="2006"/>
              <a:chOff x="3220" y="1244"/>
              <a:chExt cx="2202" cy="1811"/>
            </a:xfrm>
          </p:grpSpPr>
          <p:sp>
            <p:nvSpPr>
              <p:cNvPr id="16394" name="Text Box 39"/>
              <p:cNvSpPr txBox="1">
                <a:spLocks noChangeArrowheads="1"/>
              </p:cNvSpPr>
              <p:nvPr/>
            </p:nvSpPr>
            <p:spPr bwMode="auto">
              <a:xfrm>
                <a:off x="4027" y="2504"/>
                <a:ext cx="203" cy="156"/>
              </a:xfrm>
              <a:prstGeom prst="rect">
                <a:avLst/>
              </a:prstGeom>
              <a:noFill/>
              <a:ln w="9525">
                <a:noFill/>
                <a:miter lim="800000"/>
                <a:headEnd/>
                <a:tailEnd/>
              </a:ln>
            </p:spPr>
            <p:txBody>
              <a:bodyPr wrap="none">
                <a:spAutoFit/>
              </a:bodyPr>
              <a:lstStyle/>
              <a:p>
                <a:pPr eaLnBrk="0" hangingPunct="0"/>
                <a:r>
                  <a:rPr lang="en-US" sz="1200">
                    <a:latin typeface="Symbol" pitchFamily="18" charset="2"/>
                  </a:rPr>
                  <a:t>D</a:t>
                </a:r>
                <a:r>
                  <a:rPr lang="en-US" sz="1200"/>
                  <a:t>C</a:t>
                </a:r>
              </a:p>
            </p:txBody>
          </p:sp>
          <p:sp>
            <p:nvSpPr>
              <p:cNvPr id="16395" name="Line 40"/>
              <p:cNvSpPr>
                <a:spLocks noChangeShapeType="1"/>
              </p:cNvSpPr>
              <p:nvPr/>
            </p:nvSpPr>
            <p:spPr bwMode="auto">
              <a:xfrm>
                <a:off x="3453" y="2802"/>
                <a:ext cx="1969" cy="0"/>
              </a:xfrm>
              <a:prstGeom prst="line">
                <a:avLst/>
              </a:prstGeom>
              <a:noFill/>
              <a:ln w="12700">
                <a:solidFill>
                  <a:srgbClr val="000000"/>
                </a:solidFill>
                <a:round/>
                <a:headEnd type="none" w="sm" len="sm"/>
                <a:tailEnd type="none" w="sm" len="sm"/>
              </a:ln>
            </p:spPr>
            <p:txBody>
              <a:bodyPr wrap="none" anchor="ctr"/>
              <a:lstStyle/>
              <a:p>
                <a:endParaRPr lang="en-US"/>
              </a:p>
            </p:txBody>
          </p:sp>
          <p:sp>
            <p:nvSpPr>
              <p:cNvPr id="16396" name="Line 41"/>
              <p:cNvSpPr>
                <a:spLocks noChangeShapeType="1"/>
              </p:cNvSpPr>
              <p:nvPr/>
            </p:nvSpPr>
            <p:spPr bwMode="auto">
              <a:xfrm flipV="1">
                <a:off x="3471" y="1487"/>
                <a:ext cx="0" cy="1324"/>
              </a:xfrm>
              <a:prstGeom prst="line">
                <a:avLst/>
              </a:prstGeom>
              <a:noFill/>
              <a:ln w="12700">
                <a:solidFill>
                  <a:srgbClr val="000000"/>
                </a:solidFill>
                <a:round/>
                <a:headEnd type="none" w="sm" len="sm"/>
                <a:tailEnd type="none" w="sm" len="sm"/>
              </a:ln>
            </p:spPr>
            <p:txBody>
              <a:bodyPr wrap="none" anchor="ctr"/>
              <a:lstStyle/>
              <a:p>
                <a:endParaRPr lang="en-US"/>
              </a:p>
            </p:txBody>
          </p:sp>
          <p:sp>
            <p:nvSpPr>
              <p:cNvPr id="16397" name="Freeform 42"/>
              <p:cNvSpPr>
                <a:spLocks/>
              </p:cNvSpPr>
              <p:nvPr/>
            </p:nvSpPr>
            <p:spPr bwMode="auto">
              <a:xfrm>
                <a:off x="3443" y="1454"/>
                <a:ext cx="56" cy="43"/>
              </a:xfrm>
              <a:custGeom>
                <a:avLst/>
                <a:gdLst>
                  <a:gd name="T0" fmla="*/ 0 w 79"/>
                  <a:gd name="T1" fmla="*/ 10 h 58"/>
                  <a:gd name="T2" fmla="*/ 10 w 79"/>
                  <a:gd name="T3" fmla="*/ 10 h 58"/>
                  <a:gd name="T4" fmla="*/ 5 w 79"/>
                  <a:gd name="T5" fmla="*/ 0 h 58"/>
                  <a:gd name="T6" fmla="*/ 0 w 79"/>
                  <a:gd name="T7" fmla="*/ 10 h 58"/>
                  <a:gd name="T8" fmla="*/ 0 60000 65536"/>
                  <a:gd name="T9" fmla="*/ 0 60000 65536"/>
                  <a:gd name="T10" fmla="*/ 0 60000 65536"/>
                  <a:gd name="T11" fmla="*/ 0 60000 65536"/>
                  <a:gd name="T12" fmla="*/ 0 w 79"/>
                  <a:gd name="T13" fmla="*/ 0 h 58"/>
                  <a:gd name="T14" fmla="*/ 79 w 79"/>
                  <a:gd name="T15" fmla="*/ 58 h 58"/>
                </a:gdLst>
                <a:ahLst/>
                <a:cxnLst>
                  <a:cxn ang="T8">
                    <a:pos x="T0" y="T1"/>
                  </a:cxn>
                  <a:cxn ang="T9">
                    <a:pos x="T2" y="T3"/>
                  </a:cxn>
                  <a:cxn ang="T10">
                    <a:pos x="T4" y="T5"/>
                  </a:cxn>
                  <a:cxn ang="T11">
                    <a:pos x="T6" y="T7"/>
                  </a:cxn>
                </a:cxnLst>
                <a:rect l="T12" t="T13" r="T14" b="T15"/>
                <a:pathLst>
                  <a:path w="79" h="58">
                    <a:moveTo>
                      <a:pt x="0" y="57"/>
                    </a:moveTo>
                    <a:lnTo>
                      <a:pt x="78" y="57"/>
                    </a:lnTo>
                    <a:lnTo>
                      <a:pt x="40" y="0"/>
                    </a:lnTo>
                    <a:lnTo>
                      <a:pt x="0" y="57"/>
                    </a:lnTo>
                  </a:path>
                </a:pathLst>
              </a:custGeom>
              <a:solidFill>
                <a:srgbClr val="000000"/>
              </a:solidFill>
              <a:ln w="12700" cap="rnd">
                <a:solidFill>
                  <a:srgbClr val="000000"/>
                </a:solidFill>
                <a:round/>
                <a:headEnd/>
                <a:tailEnd/>
              </a:ln>
            </p:spPr>
            <p:txBody>
              <a:bodyPr/>
              <a:lstStyle/>
              <a:p>
                <a:endParaRPr lang="en-US"/>
              </a:p>
            </p:txBody>
          </p:sp>
          <p:sp>
            <p:nvSpPr>
              <p:cNvPr id="16398" name="Rectangle 43"/>
              <p:cNvSpPr>
                <a:spLocks noChangeArrowheads="1"/>
              </p:cNvSpPr>
              <p:nvPr/>
            </p:nvSpPr>
            <p:spPr bwMode="auto">
              <a:xfrm>
                <a:off x="4106" y="2890"/>
                <a:ext cx="476" cy="165"/>
              </a:xfrm>
              <a:prstGeom prst="rect">
                <a:avLst/>
              </a:prstGeom>
              <a:noFill/>
              <a:ln w="9525">
                <a:noFill/>
                <a:miter lim="800000"/>
                <a:headEnd/>
                <a:tailEnd/>
              </a:ln>
            </p:spPr>
            <p:txBody>
              <a:bodyPr wrap="none" lIns="92075" tIns="46038" rIns="92075" bIns="46038">
                <a:spAutoFit/>
              </a:bodyPr>
              <a:lstStyle/>
              <a:p>
                <a:pPr algn="ctr" defTabSz="762000" eaLnBrk="0" hangingPunct="0"/>
                <a:r>
                  <a:rPr lang="en-US" sz="1300">
                    <a:solidFill>
                      <a:srgbClr val="000000"/>
                    </a:solidFill>
                  </a:rPr>
                  <a:t>Price/Cost</a:t>
                </a:r>
              </a:p>
            </p:txBody>
          </p:sp>
          <p:sp>
            <p:nvSpPr>
              <p:cNvPr id="16399" name="Rectangle 44"/>
              <p:cNvSpPr>
                <a:spLocks noChangeArrowheads="1"/>
              </p:cNvSpPr>
              <p:nvPr/>
            </p:nvSpPr>
            <p:spPr bwMode="auto">
              <a:xfrm>
                <a:off x="3220" y="1244"/>
                <a:ext cx="624" cy="278"/>
              </a:xfrm>
              <a:prstGeom prst="rect">
                <a:avLst/>
              </a:prstGeom>
              <a:noFill/>
              <a:ln w="9525">
                <a:noFill/>
                <a:miter lim="800000"/>
                <a:headEnd/>
                <a:tailEnd/>
              </a:ln>
            </p:spPr>
            <p:txBody>
              <a:bodyPr wrap="none" lIns="92075" tIns="46038" rIns="92075" bIns="46038">
                <a:spAutoFit/>
              </a:bodyPr>
              <a:lstStyle/>
              <a:p>
                <a:pPr defTabSz="762000" eaLnBrk="0" hangingPunct="0"/>
                <a:r>
                  <a:rPr lang="en-US" sz="1300">
                    <a:solidFill>
                      <a:srgbClr val="000000"/>
                    </a:solidFill>
                  </a:rPr>
                  <a:t>Differentiation</a:t>
                </a:r>
              </a:p>
              <a:p>
                <a:pPr defTabSz="762000" eaLnBrk="0" hangingPunct="0"/>
                <a:r>
                  <a:rPr lang="en-US" sz="1300">
                    <a:solidFill>
                      <a:srgbClr val="000000"/>
                    </a:solidFill>
                  </a:rPr>
                  <a:t>X</a:t>
                </a:r>
              </a:p>
            </p:txBody>
          </p:sp>
          <p:sp>
            <p:nvSpPr>
              <p:cNvPr id="16400" name="Rectangle 45"/>
              <p:cNvSpPr>
                <a:spLocks noChangeArrowheads="1"/>
              </p:cNvSpPr>
              <p:nvPr/>
            </p:nvSpPr>
            <p:spPr bwMode="auto">
              <a:xfrm>
                <a:off x="3442" y="1557"/>
                <a:ext cx="176" cy="165"/>
              </a:xfrm>
              <a:prstGeom prst="rect">
                <a:avLst/>
              </a:prstGeom>
              <a:noFill/>
              <a:ln w="9525">
                <a:noFill/>
                <a:miter lim="800000"/>
                <a:headEnd/>
                <a:tailEnd/>
              </a:ln>
            </p:spPr>
            <p:txBody>
              <a:bodyPr wrap="none" lIns="92075" tIns="46038" rIns="92075" bIns="46038">
                <a:spAutoFit/>
              </a:bodyPr>
              <a:lstStyle/>
              <a:p>
                <a:pPr defTabSz="762000" eaLnBrk="0" hangingPunct="0"/>
                <a:r>
                  <a:rPr lang="en-US" sz="1300">
                    <a:solidFill>
                      <a:schemeClr val="accent2"/>
                    </a:solidFill>
                  </a:rPr>
                  <a:t>us</a:t>
                </a:r>
              </a:p>
            </p:txBody>
          </p:sp>
          <p:sp>
            <p:nvSpPr>
              <p:cNvPr id="16401" name="Oval 46"/>
              <p:cNvSpPr>
                <a:spLocks noChangeArrowheads="1"/>
              </p:cNvSpPr>
              <p:nvPr/>
            </p:nvSpPr>
            <p:spPr bwMode="auto">
              <a:xfrm>
                <a:off x="3709" y="1714"/>
                <a:ext cx="68" cy="71"/>
              </a:xfrm>
              <a:prstGeom prst="ellipse">
                <a:avLst/>
              </a:prstGeom>
              <a:solidFill>
                <a:schemeClr val="accent2"/>
              </a:solidFill>
              <a:ln w="12700">
                <a:solidFill>
                  <a:schemeClr val="accent2"/>
                </a:solidFill>
                <a:round/>
                <a:headEnd type="none" w="sm" len="sm"/>
                <a:tailEnd type="none" w="sm" len="sm"/>
              </a:ln>
            </p:spPr>
            <p:txBody>
              <a:bodyPr wrap="none" anchor="ctr"/>
              <a:lstStyle/>
              <a:p>
                <a:endParaRPr lang="en-US"/>
              </a:p>
            </p:txBody>
          </p:sp>
          <p:sp>
            <p:nvSpPr>
              <p:cNvPr id="16402" name="Rectangle 47"/>
              <p:cNvSpPr>
                <a:spLocks noChangeArrowheads="1"/>
              </p:cNvSpPr>
              <p:nvPr/>
            </p:nvSpPr>
            <p:spPr bwMode="auto">
              <a:xfrm>
                <a:off x="4604" y="2483"/>
                <a:ext cx="265" cy="165"/>
              </a:xfrm>
              <a:prstGeom prst="rect">
                <a:avLst/>
              </a:prstGeom>
              <a:noFill/>
              <a:ln w="9525">
                <a:noFill/>
                <a:miter lim="800000"/>
                <a:headEnd/>
                <a:tailEnd/>
              </a:ln>
            </p:spPr>
            <p:txBody>
              <a:bodyPr wrap="none" lIns="92075" tIns="46038" rIns="92075" bIns="46038">
                <a:spAutoFit/>
              </a:bodyPr>
              <a:lstStyle/>
              <a:p>
                <a:pPr defTabSz="762000" eaLnBrk="0" hangingPunct="0"/>
                <a:r>
                  <a:rPr lang="en-US" sz="1300">
                    <a:solidFill>
                      <a:srgbClr val="FF0000"/>
                    </a:solidFill>
                  </a:rPr>
                  <a:t>rival</a:t>
                </a:r>
              </a:p>
            </p:txBody>
          </p:sp>
          <p:sp>
            <p:nvSpPr>
              <p:cNvPr id="16403" name="Oval 48"/>
              <p:cNvSpPr>
                <a:spLocks noChangeArrowheads="1"/>
              </p:cNvSpPr>
              <p:nvPr/>
            </p:nvSpPr>
            <p:spPr bwMode="auto">
              <a:xfrm>
                <a:off x="4590" y="2427"/>
                <a:ext cx="68" cy="71"/>
              </a:xfrm>
              <a:prstGeom prst="ellipse">
                <a:avLst/>
              </a:prstGeom>
              <a:solidFill>
                <a:srgbClr val="FF0000"/>
              </a:solidFill>
              <a:ln w="12700">
                <a:solidFill>
                  <a:srgbClr val="FF0000"/>
                </a:solidFill>
                <a:round/>
                <a:headEnd type="none" w="sm" len="sm"/>
                <a:tailEnd type="none" w="sm" len="sm"/>
              </a:ln>
            </p:spPr>
            <p:txBody>
              <a:bodyPr wrap="none" anchor="ctr"/>
              <a:lstStyle/>
              <a:p>
                <a:endParaRPr lang="en-US"/>
              </a:p>
            </p:txBody>
          </p:sp>
          <p:sp>
            <p:nvSpPr>
              <p:cNvPr id="16404" name="Text Box 49"/>
              <p:cNvSpPr txBox="1">
                <a:spLocks noChangeArrowheads="1"/>
              </p:cNvSpPr>
              <p:nvPr/>
            </p:nvSpPr>
            <p:spPr bwMode="auto">
              <a:xfrm>
                <a:off x="3428" y="2896"/>
                <a:ext cx="180" cy="156"/>
              </a:xfrm>
              <a:prstGeom prst="rect">
                <a:avLst/>
              </a:prstGeom>
              <a:noFill/>
              <a:ln w="9525">
                <a:noFill/>
                <a:miter lim="800000"/>
                <a:headEnd/>
                <a:tailEnd/>
              </a:ln>
            </p:spPr>
            <p:txBody>
              <a:bodyPr wrap="none">
                <a:spAutoFit/>
              </a:bodyPr>
              <a:lstStyle/>
              <a:p>
                <a:pPr eaLnBrk="0" hangingPunct="0"/>
                <a:r>
                  <a:rPr lang="en-US" sz="1200"/>
                  <a:t>Hi</a:t>
                </a:r>
              </a:p>
            </p:txBody>
          </p:sp>
          <p:sp>
            <p:nvSpPr>
              <p:cNvPr id="16405" name="Text Box 50"/>
              <p:cNvSpPr txBox="1">
                <a:spLocks noChangeArrowheads="1"/>
              </p:cNvSpPr>
              <p:nvPr/>
            </p:nvSpPr>
            <p:spPr bwMode="auto">
              <a:xfrm>
                <a:off x="5147" y="2896"/>
                <a:ext cx="189" cy="156"/>
              </a:xfrm>
              <a:prstGeom prst="rect">
                <a:avLst/>
              </a:prstGeom>
              <a:noFill/>
              <a:ln w="9525">
                <a:noFill/>
                <a:miter lim="800000"/>
                <a:headEnd/>
                <a:tailEnd/>
              </a:ln>
            </p:spPr>
            <p:txBody>
              <a:bodyPr wrap="none">
                <a:spAutoFit/>
              </a:bodyPr>
              <a:lstStyle/>
              <a:p>
                <a:pPr eaLnBrk="0" hangingPunct="0"/>
                <a:r>
                  <a:rPr lang="en-US" sz="1200"/>
                  <a:t>Lo</a:t>
                </a:r>
              </a:p>
            </p:txBody>
          </p:sp>
          <p:sp>
            <p:nvSpPr>
              <p:cNvPr id="16406" name="Line 51"/>
              <p:cNvSpPr>
                <a:spLocks noChangeShapeType="1"/>
              </p:cNvSpPr>
              <p:nvPr/>
            </p:nvSpPr>
            <p:spPr bwMode="auto">
              <a:xfrm>
                <a:off x="3743" y="1785"/>
                <a:ext cx="0" cy="677"/>
              </a:xfrm>
              <a:prstGeom prst="line">
                <a:avLst/>
              </a:prstGeom>
              <a:noFill/>
              <a:ln w="9525" cap="rnd">
                <a:solidFill>
                  <a:schemeClr val="tx1"/>
                </a:solidFill>
                <a:prstDash val="sysDot"/>
                <a:round/>
                <a:headEnd type="triangle" w="med" len="med"/>
                <a:tailEnd/>
              </a:ln>
            </p:spPr>
            <p:txBody>
              <a:bodyPr wrap="none" anchor="ctr"/>
              <a:lstStyle/>
              <a:p>
                <a:endParaRPr lang="en-US"/>
              </a:p>
            </p:txBody>
          </p:sp>
          <p:sp>
            <p:nvSpPr>
              <p:cNvPr id="16407" name="Line 52"/>
              <p:cNvSpPr>
                <a:spLocks noChangeShapeType="1"/>
              </p:cNvSpPr>
              <p:nvPr/>
            </p:nvSpPr>
            <p:spPr bwMode="auto">
              <a:xfrm>
                <a:off x="3743" y="2462"/>
                <a:ext cx="822" cy="0"/>
              </a:xfrm>
              <a:prstGeom prst="line">
                <a:avLst/>
              </a:prstGeom>
              <a:noFill/>
              <a:ln w="9525" cap="rnd">
                <a:solidFill>
                  <a:schemeClr val="tx1"/>
                </a:solidFill>
                <a:prstDash val="sysDot"/>
                <a:round/>
                <a:headEnd/>
                <a:tailEnd type="triangle" w="med" len="med"/>
              </a:ln>
            </p:spPr>
            <p:txBody>
              <a:bodyPr wrap="none" anchor="ctr"/>
              <a:lstStyle/>
              <a:p>
                <a:endParaRPr lang="en-US"/>
              </a:p>
            </p:txBody>
          </p:sp>
          <p:sp>
            <p:nvSpPr>
              <p:cNvPr id="16408" name="Text Box 53"/>
              <p:cNvSpPr txBox="1">
                <a:spLocks noChangeArrowheads="1"/>
              </p:cNvSpPr>
              <p:nvPr/>
            </p:nvSpPr>
            <p:spPr bwMode="auto">
              <a:xfrm>
                <a:off x="4027" y="2504"/>
                <a:ext cx="203" cy="156"/>
              </a:xfrm>
              <a:prstGeom prst="rect">
                <a:avLst/>
              </a:prstGeom>
              <a:noFill/>
              <a:ln w="9525">
                <a:noFill/>
                <a:miter lim="800000"/>
                <a:headEnd/>
                <a:tailEnd/>
              </a:ln>
            </p:spPr>
            <p:txBody>
              <a:bodyPr wrap="none">
                <a:spAutoFit/>
              </a:bodyPr>
              <a:lstStyle/>
              <a:p>
                <a:pPr eaLnBrk="0" hangingPunct="0"/>
                <a:r>
                  <a:rPr lang="en-US" sz="1200">
                    <a:latin typeface="Symbol" pitchFamily="18" charset="2"/>
                  </a:rPr>
                  <a:t>D</a:t>
                </a:r>
                <a:r>
                  <a:rPr lang="en-US" sz="1200"/>
                  <a:t>C</a:t>
                </a:r>
              </a:p>
            </p:txBody>
          </p:sp>
          <p:sp>
            <p:nvSpPr>
              <p:cNvPr id="16409" name="Text Box 54"/>
              <p:cNvSpPr txBox="1">
                <a:spLocks noChangeArrowheads="1"/>
              </p:cNvSpPr>
              <p:nvPr/>
            </p:nvSpPr>
            <p:spPr bwMode="auto">
              <a:xfrm>
                <a:off x="3743" y="2143"/>
                <a:ext cx="199" cy="156"/>
              </a:xfrm>
              <a:prstGeom prst="rect">
                <a:avLst/>
              </a:prstGeom>
              <a:noFill/>
              <a:ln w="9525">
                <a:noFill/>
                <a:miter lim="800000"/>
                <a:headEnd/>
                <a:tailEnd/>
              </a:ln>
            </p:spPr>
            <p:txBody>
              <a:bodyPr wrap="none">
                <a:spAutoFit/>
              </a:bodyPr>
              <a:lstStyle/>
              <a:p>
                <a:pPr eaLnBrk="0" hangingPunct="0"/>
                <a:r>
                  <a:rPr lang="en-US" sz="1200">
                    <a:latin typeface="Symbol" pitchFamily="18" charset="2"/>
                  </a:rPr>
                  <a:t>D</a:t>
                </a:r>
                <a:r>
                  <a:rPr lang="en-US" sz="1200"/>
                  <a:t>X</a:t>
                </a:r>
              </a:p>
            </p:txBody>
          </p:sp>
          <p:sp>
            <p:nvSpPr>
              <p:cNvPr id="16410" name="Arc 58"/>
              <p:cNvSpPr>
                <a:spLocks/>
              </p:cNvSpPr>
              <p:nvPr/>
            </p:nvSpPr>
            <p:spPr bwMode="auto">
              <a:xfrm>
                <a:off x="3479" y="1522"/>
                <a:ext cx="1195" cy="1251"/>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28575">
                <a:solidFill>
                  <a:schemeClr val="accent1"/>
                </a:solidFill>
                <a:prstDash val="dash"/>
                <a:round/>
                <a:headEnd/>
                <a:tailEnd/>
              </a:ln>
            </p:spPr>
            <p:txBody>
              <a:bodyPr anchor="ctr">
                <a:spAutoFit/>
              </a:bodyPr>
              <a:lstStyle/>
              <a:p>
                <a:endParaRPr lang="en-US"/>
              </a:p>
            </p:txBody>
          </p:sp>
        </p:grpSp>
      </p:grpSp>
      <p:sp>
        <p:nvSpPr>
          <p:cNvPr id="16391" name="Rectangle 65"/>
          <p:cNvSpPr>
            <a:spLocks noChangeArrowheads="1"/>
          </p:cNvSpPr>
          <p:nvPr/>
        </p:nvSpPr>
        <p:spPr bwMode="auto">
          <a:xfrm>
            <a:off x="2333625" y="3211513"/>
            <a:ext cx="808038" cy="336550"/>
          </a:xfrm>
          <a:prstGeom prst="rect">
            <a:avLst/>
          </a:prstGeom>
          <a:noFill/>
          <a:ln w="9525" algn="ctr">
            <a:noFill/>
            <a:prstDash val="dash"/>
            <a:miter lim="800000"/>
            <a:headEnd/>
            <a:tailEnd/>
          </a:ln>
        </p:spPr>
        <p:txBody>
          <a:bodyPr wrap="none">
            <a:spAutoFit/>
          </a:bodyPr>
          <a:lstStyle/>
          <a:p>
            <a:r>
              <a:rPr lang="en-US" sz="1600">
                <a:solidFill>
                  <a:srgbClr val="008000"/>
                </a:solidFill>
              </a:rPr>
              <a:t>frontier</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7410" name="Rectangle 2053"/>
          <p:cNvSpPr>
            <a:spLocks noChangeArrowheads="1"/>
          </p:cNvSpPr>
          <p:nvPr/>
        </p:nvSpPr>
        <p:spPr bwMode="auto">
          <a:xfrm>
            <a:off x="2593975" y="2058988"/>
            <a:ext cx="4343400" cy="2854325"/>
          </a:xfrm>
          <a:prstGeom prst="rect">
            <a:avLst/>
          </a:prstGeom>
          <a:solidFill>
            <a:srgbClr val="CCECFF"/>
          </a:solidFill>
          <a:ln w="9525" algn="ctr">
            <a:noFill/>
            <a:prstDash val="dash"/>
            <a:miter lim="800000"/>
            <a:headEnd/>
            <a:tailEnd/>
          </a:ln>
        </p:spPr>
        <p:txBody>
          <a:bodyPr wrap="none" anchor="ctr">
            <a:spAutoFit/>
          </a:bodyPr>
          <a:lstStyle/>
          <a:p>
            <a:endParaRPr lang="en-US"/>
          </a:p>
        </p:txBody>
      </p:sp>
      <p:sp>
        <p:nvSpPr>
          <p:cNvPr id="17411" name="Rectangle 2052"/>
          <p:cNvSpPr>
            <a:spLocks noGrp="1" noChangeArrowheads="1"/>
          </p:cNvSpPr>
          <p:nvPr>
            <p:ph type="title"/>
          </p:nvPr>
        </p:nvSpPr>
        <p:spPr/>
        <p:txBody>
          <a:bodyPr/>
          <a:lstStyle/>
          <a:p>
            <a:r>
              <a:rPr lang="en-US" smtClean="0"/>
              <a:t>Valuing </a:t>
            </a:r>
            <a:r>
              <a:rPr lang="en-US" i="1" smtClean="0"/>
              <a:t>X </a:t>
            </a:r>
            <a:r>
              <a:rPr lang="en-US" smtClean="0"/>
              <a:t>vs. </a:t>
            </a:r>
            <a:r>
              <a:rPr lang="en-US" i="1" smtClean="0"/>
              <a:t>C</a:t>
            </a:r>
            <a:r>
              <a:rPr lang="en-US" smtClean="0"/>
              <a:t> Strategy: </a:t>
            </a:r>
            <a:r>
              <a:rPr lang="en-US" i="1" smtClean="0"/>
              <a:t>Given processes and practices (@ designed volume) yield trade-off curves</a:t>
            </a:r>
          </a:p>
        </p:txBody>
      </p:sp>
      <p:sp>
        <p:nvSpPr>
          <p:cNvPr id="108547" name="Rectangle 3"/>
          <p:cNvSpPr>
            <a:spLocks noGrp="1" noChangeArrowheads="1"/>
          </p:cNvSpPr>
          <p:nvPr>
            <p:ph idx="4294967295"/>
          </p:nvPr>
        </p:nvSpPr>
        <p:spPr>
          <a:xfrm>
            <a:off x="0" y="5715000"/>
            <a:ext cx="7772400" cy="762000"/>
          </a:xfrm>
        </p:spPr>
        <p:txBody>
          <a:bodyPr/>
          <a:lstStyle/>
          <a:p>
            <a:r>
              <a:rPr lang="en-US" sz="1800" smtClean="0"/>
              <a:t>Q: </a:t>
            </a:r>
            <a:r>
              <a:rPr lang="en-US" sz="1800" i="1" smtClean="0"/>
              <a:t>What is a trade-off curve?</a:t>
            </a:r>
            <a:endParaRPr lang="en-US" sz="1800" smtClean="0"/>
          </a:p>
          <a:p>
            <a:r>
              <a:rPr lang="en-US" sz="1800" smtClean="0"/>
              <a:t>Q: </a:t>
            </a:r>
            <a:r>
              <a:rPr lang="en-US" sz="1800" i="1" smtClean="0"/>
              <a:t>Where is the frontier here?</a:t>
            </a:r>
          </a:p>
        </p:txBody>
      </p:sp>
      <p:grpSp>
        <p:nvGrpSpPr>
          <p:cNvPr id="17413" name="Group 29"/>
          <p:cNvGrpSpPr>
            <a:grpSpLocks/>
          </p:cNvGrpSpPr>
          <p:nvPr/>
        </p:nvGrpSpPr>
        <p:grpSpPr bwMode="auto">
          <a:xfrm>
            <a:off x="1520825" y="1371600"/>
            <a:ext cx="5413375" cy="4146550"/>
            <a:chOff x="958" y="864"/>
            <a:chExt cx="3410" cy="2612"/>
          </a:xfrm>
        </p:grpSpPr>
        <p:sp>
          <p:nvSpPr>
            <p:cNvPr id="17414" name="Text Box 5"/>
            <p:cNvSpPr txBox="1">
              <a:spLocks noChangeArrowheads="1"/>
            </p:cNvSpPr>
            <p:nvPr/>
          </p:nvSpPr>
          <p:spPr bwMode="auto">
            <a:xfrm>
              <a:off x="2413" y="2597"/>
              <a:ext cx="321" cy="250"/>
            </a:xfrm>
            <a:prstGeom prst="rect">
              <a:avLst/>
            </a:prstGeom>
            <a:noFill/>
            <a:ln w="9525">
              <a:noFill/>
              <a:miter lim="800000"/>
              <a:headEnd/>
              <a:tailEnd/>
            </a:ln>
          </p:spPr>
          <p:txBody>
            <a:bodyPr wrap="none">
              <a:spAutoFit/>
            </a:bodyPr>
            <a:lstStyle/>
            <a:p>
              <a:pPr eaLnBrk="0" hangingPunct="0"/>
              <a:r>
                <a:rPr lang="en-US" sz="2000">
                  <a:latin typeface="Symbol" pitchFamily="18" charset="2"/>
                </a:rPr>
                <a:t>D</a:t>
              </a:r>
              <a:r>
                <a:rPr lang="en-US" sz="2000"/>
                <a:t>C</a:t>
              </a:r>
            </a:p>
          </p:txBody>
        </p:sp>
        <p:sp>
          <p:nvSpPr>
            <p:cNvPr id="17415" name="Line 6"/>
            <p:cNvSpPr>
              <a:spLocks noChangeShapeType="1"/>
            </p:cNvSpPr>
            <p:nvPr/>
          </p:nvSpPr>
          <p:spPr bwMode="auto">
            <a:xfrm>
              <a:off x="1607" y="3098"/>
              <a:ext cx="2761" cy="0"/>
            </a:xfrm>
            <a:prstGeom prst="line">
              <a:avLst/>
            </a:prstGeom>
            <a:noFill/>
            <a:ln w="12700">
              <a:solidFill>
                <a:srgbClr val="000000"/>
              </a:solidFill>
              <a:round/>
              <a:headEnd type="none" w="sm" len="sm"/>
              <a:tailEnd type="none" w="sm" len="sm"/>
            </a:ln>
          </p:spPr>
          <p:txBody>
            <a:bodyPr wrap="none" anchor="ctr"/>
            <a:lstStyle/>
            <a:p>
              <a:endParaRPr lang="en-US"/>
            </a:p>
          </p:txBody>
        </p:sp>
        <p:sp>
          <p:nvSpPr>
            <p:cNvPr id="17416" name="Line 7"/>
            <p:cNvSpPr>
              <a:spLocks noChangeShapeType="1"/>
            </p:cNvSpPr>
            <p:nvPr/>
          </p:nvSpPr>
          <p:spPr bwMode="auto">
            <a:xfrm flipV="1">
              <a:off x="1633" y="1326"/>
              <a:ext cx="0" cy="1784"/>
            </a:xfrm>
            <a:prstGeom prst="line">
              <a:avLst/>
            </a:prstGeom>
            <a:noFill/>
            <a:ln w="12700">
              <a:solidFill>
                <a:srgbClr val="000000"/>
              </a:solidFill>
              <a:round/>
              <a:headEnd type="none" w="sm" len="sm"/>
              <a:tailEnd type="none" w="sm" len="sm"/>
            </a:ln>
          </p:spPr>
          <p:txBody>
            <a:bodyPr wrap="none" anchor="ctr"/>
            <a:lstStyle/>
            <a:p>
              <a:endParaRPr lang="en-US"/>
            </a:p>
          </p:txBody>
        </p:sp>
        <p:sp>
          <p:nvSpPr>
            <p:cNvPr id="17417" name="Freeform 8"/>
            <p:cNvSpPr>
              <a:spLocks/>
            </p:cNvSpPr>
            <p:nvPr/>
          </p:nvSpPr>
          <p:spPr bwMode="auto">
            <a:xfrm>
              <a:off x="1593" y="1282"/>
              <a:ext cx="79" cy="58"/>
            </a:xfrm>
            <a:custGeom>
              <a:avLst/>
              <a:gdLst>
                <a:gd name="T0" fmla="*/ 0 w 79"/>
                <a:gd name="T1" fmla="*/ 57 h 58"/>
                <a:gd name="T2" fmla="*/ 78 w 79"/>
                <a:gd name="T3" fmla="*/ 57 h 58"/>
                <a:gd name="T4" fmla="*/ 40 w 79"/>
                <a:gd name="T5" fmla="*/ 0 h 58"/>
                <a:gd name="T6" fmla="*/ 0 w 79"/>
                <a:gd name="T7" fmla="*/ 57 h 58"/>
                <a:gd name="T8" fmla="*/ 0 60000 65536"/>
                <a:gd name="T9" fmla="*/ 0 60000 65536"/>
                <a:gd name="T10" fmla="*/ 0 60000 65536"/>
                <a:gd name="T11" fmla="*/ 0 60000 65536"/>
                <a:gd name="T12" fmla="*/ 0 w 79"/>
                <a:gd name="T13" fmla="*/ 0 h 58"/>
                <a:gd name="T14" fmla="*/ 79 w 79"/>
                <a:gd name="T15" fmla="*/ 58 h 58"/>
              </a:gdLst>
              <a:ahLst/>
              <a:cxnLst>
                <a:cxn ang="T8">
                  <a:pos x="T0" y="T1"/>
                </a:cxn>
                <a:cxn ang="T9">
                  <a:pos x="T2" y="T3"/>
                </a:cxn>
                <a:cxn ang="T10">
                  <a:pos x="T4" y="T5"/>
                </a:cxn>
                <a:cxn ang="T11">
                  <a:pos x="T6" y="T7"/>
                </a:cxn>
              </a:cxnLst>
              <a:rect l="T12" t="T13" r="T14" b="T15"/>
              <a:pathLst>
                <a:path w="79" h="58">
                  <a:moveTo>
                    <a:pt x="0" y="57"/>
                  </a:moveTo>
                  <a:lnTo>
                    <a:pt x="78" y="57"/>
                  </a:lnTo>
                  <a:lnTo>
                    <a:pt x="40" y="0"/>
                  </a:lnTo>
                  <a:lnTo>
                    <a:pt x="0" y="57"/>
                  </a:lnTo>
                </a:path>
              </a:pathLst>
            </a:custGeom>
            <a:solidFill>
              <a:srgbClr val="000000"/>
            </a:solidFill>
            <a:ln w="12700" cap="rnd">
              <a:solidFill>
                <a:srgbClr val="000000"/>
              </a:solidFill>
              <a:round/>
              <a:headEnd/>
              <a:tailEnd/>
            </a:ln>
          </p:spPr>
          <p:txBody>
            <a:bodyPr/>
            <a:lstStyle/>
            <a:p>
              <a:endParaRPr lang="en-US"/>
            </a:p>
          </p:txBody>
        </p:sp>
        <p:sp>
          <p:nvSpPr>
            <p:cNvPr id="17418" name="Rectangle 9"/>
            <p:cNvSpPr>
              <a:spLocks noChangeArrowheads="1"/>
            </p:cNvSpPr>
            <p:nvPr/>
          </p:nvSpPr>
          <p:spPr bwMode="auto">
            <a:xfrm>
              <a:off x="2644" y="3216"/>
              <a:ext cx="424" cy="260"/>
            </a:xfrm>
            <a:prstGeom prst="rect">
              <a:avLst/>
            </a:prstGeom>
            <a:noFill/>
            <a:ln w="9525">
              <a:noFill/>
              <a:miter lim="800000"/>
              <a:headEnd/>
              <a:tailEnd/>
            </a:ln>
          </p:spPr>
          <p:txBody>
            <a:bodyPr wrap="none" lIns="92075" tIns="46038" rIns="92075" bIns="46038">
              <a:spAutoFit/>
            </a:bodyPr>
            <a:lstStyle/>
            <a:p>
              <a:pPr algn="ctr" defTabSz="762000" eaLnBrk="0" hangingPunct="0"/>
              <a:r>
                <a:rPr lang="en-US" sz="2100">
                  <a:solidFill>
                    <a:srgbClr val="000000"/>
                  </a:solidFill>
                </a:rPr>
                <a:t>Cost</a:t>
              </a:r>
            </a:p>
          </p:txBody>
        </p:sp>
        <p:sp>
          <p:nvSpPr>
            <p:cNvPr id="17419" name="Rectangle 10"/>
            <p:cNvSpPr>
              <a:spLocks noChangeArrowheads="1"/>
            </p:cNvSpPr>
            <p:nvPr/>
          </p:nvSpPr>
          <p:spPr bwMode="auto">
            <a:xfrm>
              <a:off x="958" y="864"/>
              <a:ext cx="1304" cy="260"/>
            </a:xfrm>
            <a:prstGeom prst="rect">
              <a:avLst/>
            </a:prstGeom>
            <a:noFill/>
            <a:ln w="9525">
              <a:noFill/>
              <a:miter lim="800000"/>
              <a:headEnd/>
              <a:tailEnd/>
            </a:ln>
          </p:spPr>
          <p:txBody>
            <a:bodyPr wrap="none" lIns="92075" tIns="46038" rIns="92075" bIns="46038">
              <a:spAutoFit/>
            </a:bodyPr>
            <a:lstStyle/>
            <a:p>
              <a:pPr defTabSz="762000" eaLnBrk="0" hangingPunct="0"/>
              <a:r>
                <a:rPr lang="en-US" sz="2100">
                  <a:solidFill>
                    <a:srgbClr val="000000"/>
                  </a:solidFill>
                </a:rPr>
                <a:t>Differentiation X </a:t>
              </a:r>
            </a:p>
          </p:txBody>
        </p:sp>
        <p:sp>
          <p:nvSpPr>
            <p:cNvPr id="17420" name="Rectangle 11"/>
            <p:cNvSpPr>
              <a:spLocks noChangeArrowheads="1"/>
            </p:cNvSpPr>
            <p:nvPr/>
          </p:nvSpPr>
          <p:spPr bwMode="auto">
            <a:xfrm>
              <a:off x="1824" y="1248"/>
              <a:ext cx="265" cy="260"/>
            </a:xfrm>
            <a:prstGeom prst="rect">
              <a:avLst/>
            </a:prstGeom>
            <a:noFill/>
            <a:ln w="9525">
              <a:noFill/>
              <a:miter lim="800000"/>
              <a:headEnd/>
              <a:tailEnd/>
            </a:ln>
          </p:spPr>
          <p:txBody>
            <a:bodyPr wrap="none" lIns="92075" tIns="46038" rIns="92075" bIns="46038">
              <a:spAutoFit/>
            </a:bodyPr>
            <a:lstStyle/>
            <a:p>
              <a:pPr defTabSz="762000" eaLnBrk="0" hangingPunct="0"/>
              <a:r>
                <a:rPr lang="en-US" sz="2100">
                  <a:solidFill>
                    <a:schemeClr val="accent2"/>
                  </a:solidFill>
                </a:rPr>
                <a:t>us</a:t>
              </a:r>
            </a:p>
          </p:txBody>
        </p:sp>
        <p:sp>
          <p:nvSpPr>
            <p:cNvPr id="17421" name="Oval 12"/>
            <p:cNvSpPr>
              <a:spLocks noChangeArrowheads="1"/>
            </p:cNvSpPr>
            <p:nvPr/>
          </p:nvSpPr>
          <p:spPr bwMode="auto">
            <a:xfrm>
              <a:off x="1966" y="1632"/>
              <a:ext cx="96" cy="96"/>
            </a:xfrm>
            <a:prstGeom prst="ellipse">
              <a:avLst/>
            </a:prstGeom>
            <a:solidFill>
              <a:schemeClr val="accent2"/>
            </a:solidFill>
            <a:ln w="12700">
              <a:solidFill>
                <a:schemeClr val="accent2"/>
              </a:solidFill>
              <a:round/>
              <a:headEnd type="none" w="sm" len="sm"/>
              <a:tailEnd type="none" w="sm" len="sm"/>
            </a:ln>
          </p:spPr>
          <p:txBody>
            <a:bodyPr wrap="none" anchor="ctr"/>
            <a:lstStyle/>
            <a:p>
              <a:endParaRPr lang="en-US"/>
            </a:p>
          </p:txBody>
        </p:sp>
        <p:sp>
          <p:nvSpPr>
            <p:cNvPr id="17422" name="Rectangle 13"/>
            <p:cNvSpPr>
              <a:spLocks noChangeArrowheads="1"/>
            </p:cNvSpPr>
            <p:nvPr/>
          </p:nvSpPr>
          <p:spPr bwMode="auto">
            <a:xfrm>
              <a:off x="3888" y="2784"/>
              <a:ext cx="434" cy="260"/>
            </a:xfrm>
            <a:prstGeom prst="rect">
              <a:avLst/>
            </a:prstGeom>
            <a:noFill/>
            <a:ln w="9525">
              <a:noFill/>
              <a:miter lim="800000"/>
              <a:headEnd/>
              <a:tailEnd/>
            </a:ln>
          </p:spPr>
          <p:txBody>
            <a:bodyPr wrap="none" lIns="92075" tIns="46038" rIns="92075" bIns="46038">
              <a:spAutoFit/>
            </a:bodyPr>
            <a:lstStyle/>
            <a:p>
              <a:pPr defTabSz="762000" eaLnBrk="0" hangingPunct="0"/>
              <a:r>
                <a:rPr lang="en-US" sz="2100">
                  <a:solidFill>
                    <a:srgbClr val="FF0000"/>
                  </a:solidFill>
                </a:rPr>
                <a:t>rival</a:t>
              </a:r>
            </a:p>
          </p:txBody>
        </p:sp>
        <p:sp>
          <p:nvSpPr>
            <p:cNvPr id="17423" name="Oval 14"/>
            <p:cNvSpPr>
              <a:spLocks noChangeArrowheads="1"/>
            </p:cNvSpPr>
            <p:nvPr/>
          </p:nvSpPr>
          <p:spPr bwMode="auto">
            <a:xfrm>
              <a:off x="3201" y="2592"/>
              <a:ext cx="96" cy="96"/>
            </a:xfrm>
            <a:prstGeom prst="ellipse">
              <a:avLst/>
            </a:prstGeom>
            <a:solidFill>
              <a:srgbClr val="FF0000"/>
            </a:solidFill>
            <a:ln w="12700">
              <a:solidFill>
                <a:srgbClr val="FF0000"/>
              </a:solidFill>
              <a:round/>
              <a:headEnd type="none" w="sm" len="sm"/>
              <a:tailEnd type="none" w="sm" len="sm"/>
            </a:ln>
          </p:spPr>
          <p:txBody>
            <a:bodyPr wrap="none" anchor="ctr"/>
            <a:lstStyle/>
            <a:p>
              <a:endParaRPr lang="en-US"/>
            </a:p>
          </p:txBody>
        </p:sp>
        <p:sp>
          <p:nvSpPr>
            <p:cNvPr id="17424" name="Text Box 15"/>
            <p:cNvSpPr txBox="1">
              <a:spLocks noChangeArrowheads="1"/>
            </p:cNvSpPr>
            <p:nvPr/>
          </p:nvSpPr>
          <p:spPr bwMode="auto">
            <a:xfrm>
              <a:off x="1572" y="3129"/>
              <a:ext cx="276" cy="250"/>
            </a:xfrm>
            <a:prstGeom prst="rect">
              <a:avLst/>
            </a:prstGeom>
            <a:noFill/>
            <a:ln w="9525">
              <a:noFill/>
              <a:miter lim="800000"/>
              <a:headEnd/>
              <a:tailEnd/>
            </a:ln>
          </p:spPr>
          <p:txBody>
            <a:bodyPr wrap="none">
              <a:spAutoFit/>
            </a:bodyPr>
            <a:lstStyle/>
            <a:p>
              <a:pPr eaLnBrk="0" hangingPunct="0"/>
              <a:r>
                <a:rPr lang="en-US" sz="2000"/>
                <a:t>Hi</a:t>
              </a:r>
            </a:p>
          </p:txBody>
        </p:sp>
        <p:sp>
          <p:nvSpPr>
            <p:cNvPr id="17425" name="Text Box 16"/>
            <p:cNvSpPr txBox="1">
              <a:spLocks noChangeArrowheads="1"/>
            </p:cNvSpPr>
            <p:nvPr/>
          </p:nvSpPr>
          <p:spPr bwMode="auto">
            <a:xfrm>
              <a:off x="3982" y="3129"/>
              <a:ext cx="294" cy="250"/>
            </a:xfrm>
            <a:prstGeom prst="rect">
              <a:avLst/>
            </a:prstGeom>
            <a:noFill/>
            <a:ln w="9525">
              <a:noFill/>
              <a:miter lim="800000"/>
              <a:headEnd/>
              <a:tailEnd/>
            </a:ln>
          </p:spPr>
          <p:txBody>
            <a:bodyPr wrap="none">
              <a:spAutoFit/>
            </a:bodyPr>
            <a:lstStyle/>
            <a:p>
              <a:pPr eaLnBrk="0" hangingPunct="0"/>
              <a:r>
                <a:rPr lang="en-US" sz="2000"/>
                <a:t>Lo</a:t>
              </a:r>
            </a:p>
          </p:txBody>
        </p:sp>
        <p:sp>
          <p:nvSpPr>
            <p:cNvPr id="17426" name="Line 17"/>
            <p:cNvSpPr>
              <a:spLocks noChangeShapeType="1"/>
            </p:cNvSpPr>
            <p:nvPr/>
          </p:nvSpPr>
          <p:spPr bwMode="auto">
            <a:xfrm>
              <a:off x="2014" y="1728"/>
              <a:ext cx="0" cy="912"/>
            </a:xfrm>
            <a:prstGeom prst="line">
              <a:avLst/>
            </a:prstGeom>
            <a:noFill/>
            <a:ln w="9525" cap="rnd">
              <a:solidFill>
                <a:schemeClr val="tx1"/>
              </a:solidFill>
              <a:prstDash val="sysDot"/>
              <a:round/>
              <a:headEnd type="triangle" w="med" len="med"/>
              <a:tailEnd/>
            </a:ln>
          </p:spPr>
          <p:txBody>
            <a:bodyPr wrap="none" anchor="ctr"/>
            <a:lstStyle/>
            <a:p>
              <a:endParaRPr lang="en-US"/>
            </a:p>
          </p:txBody>
        </p:sp>
        <p:sp>
          <p:nvSpPr>
            <p:cNvPr id="17427" name="Line 18"/>
            <p:cNvSpPr>
              <a:spLocks noChangeShapeType="1"/>
            </p:cNvSpPr>
            <p:nvPr/>
          </p:nvSpPr>
          <p:spPr bwMode="auto">
            <a:xfrm>
              <a:off x="2014" y="2640"/>
              <a:ext cx="1152" cy="0"/>
            </a:xfrm>
            <a:prstGeom prst="line">
              <a:avLst/>
            </a:prstGeom>
            <a:noFill/>
            <a:ln w="9525" cap="rnd">
              <a:solidFill>
                <a:schemeClr val="tx1"/>
              </a:solidFill>
              <a:prstDash val="sysDot"/>
              <a:round/>
              <a:headEnd/>
              <a:tailEnd type="triangle" w="med" len="med"/>
            </a:ln>
          </p:spPr>
          <p:txBody>
            <a:bodyPr wrap="none" anchor="ctr"/>
            <a:lstStyle/>
            <a:p>
              <a:endParaRPr lang="en-US"/>
            </a:p>
          </p:txBody>
        </p:sp>
        <p:sp>
          <p:nvSpPr>
            <p:cNvPr id="17428" name="Text Box 19"/>
            <p:cNvSpPr txBox="1">
              <a:spLocks noChangeArrowheads="1"/>
            </p:cNvSpPr>
            <p:nvPr/>
          </p:nvSpPr>
          <p:spPr bwMode="auto">
            <a:xfrm>
              <a:off x="2413" y="2597"/>
              <a:ext cx="321" cy="250"/>
            </a:xfrm>
            <a:prstGeom prst="rect">
              <a:avLst/>
            </a:prstGeom>
            <a:noFill/>
            <a:ln w="9525">
              <a:noFill/>
              <a:miter lim="800000"/>
              <a:headEnd/>
              <a:tailEnd/>
            </a:ln>
          </p:spPr>
          <p:txBody>
            <a:bodyPr wrap="none">
              <a:spAutoFit/>
            </a:bodyPr>
            <a:lstStyle/>
            <a:p>
              <a:pPr eaLnBrk="0" hangingPunct="0"/>
              <a:r>
                <a:rPr lang="en-US" sz="2000">
                  <a:latin typeface="Symbol" pitchFamily="18" charset="2"/>
                </a:rPr>
                <a:t>D</a:t>
              </a:r>
              <a:r>
                <a:rPr lang="en-US" sz="2000"/>
                <a:t>C</a:t>
              </a:r>
            </a:p>
          </p:txBody>
        </p:sp>
        <p:sp>
          <p:nvSpPr>
            <p:cNvPr id="17429" name="Text Box 20"/>
            <p:cNvSpPr txBox="1">
              <a:spLocks noChangeArrowheads="1"/>
            </p:cNvSpPr>
            <p:nvPr/>
          </p:nvSpPr>
          <p:spPr bwMode="auto">
            <a:xfrm>
              <a:off x="2014" y="2112"/>
              <a:ext cx="312" cy="250"/>
            </a:xfrm>
            <a:prstGeom prst="rect">
              <a:avLst/>
            </a:prstGeom>
            <a:noFill/>
            <a:ln w="9525">
              <a:noFill/>
              <a:miter lim="800000"/>
              <a:headEnd/>
              <a:tailEnd/>
            </a:ln>
          </p:spPr>
          <p:txBody>
            <a:bodyPr wrap="none">
              <a:spAutoFit/>
            </a:bodyPr>
            <a:lstStyle/>
            <a:p>
              <a:pPr eaLnBrk="0" hangingPunct="0"/>
              <a:r>
                <a:rPr lang="en-US" sz="2000">
                  <a:latin typeface="Symbol" pitchFamily="18" charset="2"/>
                </a:rPr>
                <a:t>D</a:t>
              </a:r>
              <a:r>
                <a:rPr lang="en-US" sz="2000"/>
                <a:t>X</a:t>
              </a:r>
            </a:p>
          </p:txBody>
        </p:sp>
        <p:sp>
          <p:nvSpPr>
            <p:cNvPr id="17430" name="Line 23"/>
            <p:cNvSpPr>
              <a:spLocks noChangeShapeType="1"/>
            </p:cNvSpPr>
            <p:nvPr/>
          </p:nvSpPr>
          <p:spPr bwMode="auto">
            <a:xfrm>
              <a:off x="2112" y="1680"/>
              <a:ext cx="240" cy="0"/>
            </a:xfrm>
            <a:prstGeom prst="line">
              <a:avLst/>
            </a:prstGeom>
            <a:noFill/>
            <a:ln w="9525">
              <a:solidFill>
                <a:schemeClr val="accent2"/>
              </a:solidFill>
              <a:round/>
              <a:headEnd/>
              <a:tailEnd type="triangle" w="med" len="med"/>
            </a:ln>
          </p:spPr>
          <p:txBody>
            <a:bodyPr/>
            <a:lstStyle/>
            <a:p>
              <a:endParaRPr lang="en-US"/>
            </a:p>
          </p:txBody>
        </p:sp>
        <p:sp>
          <p:nvSpPr>
            <p:cNvPr id="17431" name="Line 24"/>
            <p:cNvSpPr>
              <a:spLocks noChangeShapeType="1"/>
            </p:cNvSpPr>
            <p:nvPr/>
          </p:nvSpPr>
          <p:spPr bwMode="auto">
            <a:xfrm>
              <a:off x="3330" y="2640"/>
              <a:ext cx="240" cy="0"/>
            </a:xfrm>
            <a:prstGeom prst="line">
              <a:avLst/>
            </a:prstGeom>
            <a:noFill/>
            <a:ln w="9525">
              <a:solidFill>
                <a:srgbClr val="FF0000"/>
              </a:solidFill>
              <a:round/>
              <a:headEnd/>
              <a:tailEnd type="triangle" w="med" len="med"/>
            </a:ln>
          </p:spPr>
          <p:txBody>
            <a:bodyPr/>
            <a:lstStyle/>
            <a:p>
              <a:endParaRPr lang="en-US"/>
            </a:p>
          </p:txBody>
        </p:sp>
        <p:sp>
          <p:nvSpPr>
            <p:cNvPr id="17432" name="Freeform 25"/>
            <p:cNvSpPr>
              <a:spLocks/>
            </p:cNvSpPr>
            <p:nvPr/>
          </p:nvSpPr>
          <p:spPr bwMode="auto">
            <a:xfrm>
              <a:off x="1728" y="1440"/>
              <a:ext cx="1200" cy="576"/>
            </a:xfrm>
            <a:custGeom>
              <a:avLst/>
              <a:gdLst>
                <a:gd name="T0" fmla="*/ 0 w 1200"/>
                <a:gd name="T1" fmla="*/ 0 h 576"/>
                <a:gd name="T2" fmla="*/ 720 w 1200"/>
                <a:gd name="T3" fmla="*/ 240 h 576"/>
                <a:gd name="T4" fmla="*/ 1200 w 1200"/>
                <a:gd name="T5" fmla="*/ 576 h 576"/>
                <a:gd name="T6" fmla="*/ 0 60000 65536"/>
                <a:gd name="T7" fmla="*/ 0 60000 65536"/>
                <a:gd name="T8" fmla="*/ 0 60000 65536"/>
                <a:gd name="T9" fmla="*/ 0 w 1200"/>
                <a:gd name="T10" fmla="*/ 0 h 576"/>
                <a:gd name="T11" fmla="*/ 1200 w 1200"/>
                <a:gd name="T12" fmla="*/ 576 h 576"/>
              </a:gdLst>
              <a:ahLst/>
              <a:cxnLst>
                <a:cxn ang="T6">
                  <a:pos x="T0" y="T1"/>
                </a:cxn>
                <a:cxn ang="T7">
                  <a:pos x="T2" y="T3"/>
                </a:cxn>
                <a:cxn ang="T8">
                  <a:pos x="T4" y="T5"/>
                </a:cxn>
              </a:cxnLst>
              <a:rect l="T9" t="T10" r="T11" b="T12"/>
              <a:pathLst>
                <a:path w="1200" h="576">
                  <a:moveTo>
                    <a:pt x="0" y="0"/>
                  </a:moveTo>
                  <a:cubicBezTo>
                    <a:pt x="260" y="72"/>
                    <a:pt x="520" y="144"/>
                    <a:pt x="720" y="240"/>
                  </a:cubicBezTo>
                  <a:cubicBezTo>
                    <a:pt x="920" y="336"/>
                    <a:pt x="1060" y="456"/>
                    <a:pt x="1200" y="576"/>
                  </a:cubicBezTo>
                </a:path>
              </a:pathLst>
            </a:custGeom>
            <a:noFill/>
            <a:ln w="9525">
              <a:solidFill>
                <a:schemeClr val="accent2"/>
              </a:solidFill>
              <a:round/>
              <a:headEnd/>
              <a:tailEnd/>
            </a:ln>
          </p:spPr>
          <p:txBody>
            <a:bodyPr/>
            <a:lstStyle/>
            <a:p>
              <a:endParaRPr lang="en-US"/>
            </a:p>
          </p:txBody>
        </p:sp>
        <p:sp>
          <p:nvSpPr>
            <p:cNvPr id="17433" name="Freeform 26"/>
            <p:cNvSpPr>
              <a:spLocks/>
            </p:cNvSpPr>
            <p:nvPr/>
          </p:nvSpPr>
          <p:spPr bwMode="auto">
            <a:xfrm>
              <a:off x="3312" y="2178"/>
              <a:ext cx="531" cy="846"/>
            </a:xfrm>
            <a:custGeom>
              <a:avLst/>
              <a:gdLst>
                <a:gd name="T0" fmla="*/ 0 w 531"/>
                <a:gd name="T1" fmla="*/ 0 h 846"/>
                <a:gd name="T2" fmla="*/ 342 w 531"/>
                <a:gd name="T3" fmla="*/ 468 h 846"/>
                <a:gd name="T4" fmla="*/ 531 w 531"/>
                <a:gd name="T5" fmla="*/ 846 h 846"/>
                <a:gd name="T6" fmla="*/ 0 60000 65536"/>
                <a:gd name="T7" fmla="*/ 0 60000 65536"/>
                <a:gd name="T8" fmla="*/ 0 60000 65536"/>
                <a:gd name="T9" fmla="*/ 0 w 531"/>
                <a:gd name="T10" fmla="*/ 0 h 846"/>
                <a:gd name="T11" fmla="*/ 531 w 531"/>
                <a:gd name="T12" fmla="*/ 846 h 846"/>
              </a:gdLst>
              <a:ahLst/>
              <a:cxnLst>
                <a:cxn ang="T6">
                  <a:pos x="T0" y="T1"/>
                </a:cxn>
                <a:cxn ang="T7">
                  <a:pos x="T2" y="T3"/>
                </a:cxn>
                <a:cxn ang="T8">
                  <a:pos x="T4" y="T5"/>
                </a:cxn>
              </a:cxnLst>
              <a:rect l="T9" t="T10" r="T11" b="T12"/>
              <a:pathLst>
                <a:path w="531" h="846">
                  <a:moveTo>
                    <a:pt x="0" y="0"/>
                  </a:moveTo>
                  <a:cubicBezTo>
                    <a:pt x="59" y="78"/>
                    <a:pt x="254" y="327"/>
                    <a:pt x="342" y="468"/>
                  </a:cubicBezTo>
                  <a:cubicBezTo>
                    <a:pt x="430" y="609"/>
                    <a:pt x="492" y="767"/>
                    <a:pt x="531" y="846"/>
                  </a:cubicBezTo>
                </a:path>
              </a:pathLst>
            </a:custGeom>
            <a:noFill/>
            <a:ln w="9525">
              <a:solidFill>
                <a:srgbClr val="FF0000"/>
              </a:solidFill>
              <a:round/>
              <a:headEnd/>
              <a:tailEnd/>
            </a:ln>
          </p:spPr>
          <p:txBody>
            <a:bodyPr/>
            <a:lstStyle/>
            <a:p>
              <a:endParaRPr lang="en-US"/>
            </a:p>
          </p:txBody>
        </p:sp>
        <p:sp>
          <p:nvSpPr>
            <p:cNvPr id="17434" name="Text Box 27"/>
            <p:cNvSpPr txBox="1">
              <a:spLocks noChangeArrowheads="1"/>
            </p:cNvSpPr>
            <p:nvPr/>
          </p:nvSpPr>
          <p:spPr bwMode="auto">
            <a:xfrm>
              <a:off x="2064" y="1680"/>
              <a:ext cx="511" cy="250"/>
            </a:xfrm>
            <a:prstGeom prst="rect">
              <a:avLst/>
            </a:prstGeom>
            <a:noFill/>
            <a:ln w="9525">
              <a:noFill/>
              <a:miter lim="800000"/>
              <a:headEnd/>
              <a:tailEnd/>
            </a:ln>
          </p:spPr>
          <p:txBody>
            <a:bodyPr wrap="none">
              <a:spAutoFit/>
            </a:bodyPr>
            <a:lstStyle/>
            <a:p>
              <a:pPr eaLnBrk="0" hangingPunct="0"/>
              <a:r>
                <a:rPr lang="en-US" sz="2000">
                  <a:latin typeface="Symbol" pitchFamily="18" charset="2"/>
                </a:rPr>
                <a:t>D</a:t>
              </a:r>
              <a:r>
                <a:rPr lang="en-US" sz="2000"/>
                <a:t>C</a:t>
              </a:r>
              <a:r>
                <a:rPr lang="en-US" sz="2000" baseline="-25000"/>
                <a:t>v, us</a:t>
              </a:r>
              <a:endParaRPr lang="en-US" sz="2000"/>
            </a:p>
          </p:txBody>
        </p:sp>
        <p:sp>
          <p:nvSpPr>
            <p:cNvPr id="17435" name="Text Box 28"/>
            <p:cNvSpPr txBox="1">
              <a:spLocks noChangeArrowheads="1"/>
            </p:cNvSpPr>
            <p:nvPr/>
          </p:nvSpPr>
          <p:spPr bwMode="auto">
            <a:xfrm>
              <a:off x="3264" y="2640"/>
              <a:ext cx="589" cy="250"/>
            </a:xfrm>
            <a:prstGeom prst="rect">
              <a:avLst/>
            </a:prstGeom>
            <a:noFill/>
            <a:ln w="9525">
              <a:noFill/>
              <a:miter lim="800000"/>
              <a:headEnd/>
              <a:tailEnd/>
            </a:ln>
          </p:spPr>
          <p:txBody>
            <a:bodyPr wrap="none">
              <a:spAutoFit/>
            </a:bodyPr>
            <a:lstStyle/>
            <a:p>
              <a:pPr eaLnBrk="0" hangingPunct="0"/>
              <a:r>
                <a:rPr lang="en-US" sz="2000">
                  <a:latin typeface="Symbol" pitchFamily="18" charset="2"/>
                </a:rPr>
                <a:t>D</a:t>
              </a:r>
              <a:r>
                <a:rPr lang="en-US" sz="2000"/>
                <a:t>C</a:t>
              </a:r>
              <a:r>
                <a:rPr lang="en-US" sz="2000" baseline="-25000"/>
                <a:t>v,rival</a:t>
              </a:r>
              <a:endParaRPr lang="en-US" sz="2000"/>
            </a:p>
          </p:txBody>
        </p:sp>
        <p:sp>
          <p:nvSpPr>
            <p:cNvPr id="17436" name="Oval 21"/>
            <p:cNvSpPr>
              <a:spLocks noChangeArrowheads="1"/>
            </p:cNvSpPr>
            <p:nvPr/>
          </p:nvSpPr>
          <p:spPr bwMode="auto">
            <a:xfrm>
              <a:off x="2400" y="1632"/>
              <a:ext cx="96" cy="96"/>
            </a:xfrm>
            <a:prstGeom prst="ellipse">
              <a:avLst/>
            </a:prstGeom>
            <a:solidFill>
              <a:schemeClr val="bg1"/>
            </a:solidFill>
            <a:ln w="19050">
              <a:solidFill>
                <a:schemeClr val="accent2"/>
              </a:solidFill>
              <a:round/>
              <a:headEnd type="none" w="sm" len="sm"/>
              <a:tailEnd type="none" w="sm" len="sm"/>
            </a:ln>
          </p:spPr>
          <p:txBody>
            <a:bodyPr wrap="none" anchor="ctr"/>
            <a:lstStyle/>
            <a:p>
              <a:endParaRPr lang="en-US"/>
            </a:p>
          </p:txBody>
        </p:sp>
        <p:sp>
          <p:nvSpPr>
            <p:cNvPr id="17437" name="Oval 22"/>
            <p:cNvSpPr>
              <a:spLocks noChangeArrowheads="1"/>
            </p:cNvSpPr>
            <p:nvPr/>
          </p:nvSpPr>
          <p:spPr bwMode="auto">
            <a:xfrm>
              <a:off x="3600" y="2592"/>
              <a:ext cx="96" cy="96"/>
            </a:xfrm>
            <a:prstGeom prst="ellipse">
              <a:avLst/>
            </a:prstGeom>
            <a:solidFill>
              <a:schemeClr val="bg1"/>
            </a:solidFill>
            <a:ln w="19050">
              <a:solidFill>
                <a:srgbClr val="FF0000"/>
              </a:solidFill>
              <a:round/>
              <a:headEnd type="none" w="sm" len="sm"/>
              <a:tailEnd type="none" w="sm" len="sm"/>
            </a:ln>
          </p:spPr>
          <p:txBody>
            <a:bodyPr wrap="none" anchor="ctr"/>
            <a:lstStyle/>
            <a:p>
              <a:endParaRPr lang="en-US"/>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08547">
                                            <p:txEl>
                                              <p:pRg st="0" end="0"/>
                                            </p:txEl>
                                          </p:spTgt>
                                        </p:tgtEl>
                                        <p:attrNameLst>
                                          <p:attrName>style.visibility</p:attrName>
                                        </p:attrNameLst>
                                      </p:cBhvr>
                                      <p:to>
                                        <p:strVal val="visible"/>
                                      </p:to>
                                    </p:set>
                                    <p:anim calcmode="lin" valueType="num">
                                      <p:cBhvr additive="base">
                                        <p:cTn id="7" dur="500" fill="hold"/>
                                        <p:tgtEl>
                                          <p:spTgt spid="108547">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108547">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08547">
                                            <p:txEl>
                                              <p:pRg st="1" end="1"/>
                                            </p:txEl>
                                          </p:spTgt>
                                        </p:tgtEl>
                                        <p:attrNameLst>
                                          <p:attrName>style.visibility</p:attrName>
                                        </p:attrNameLst>
                                      </p:cBhvr>
                                      <p:to>
                                        <p:strVal val="visible"/>
                                      </p:to>
                                    </p:set>
                                    <p:anim calcmode="lin" valueType="num">
                                      <p:cBhvr additive="base">
                                        <p:cTn id="13" dur="500" fill="hold"/>
                                        <p:tgtEl>
                                          <p:spTgt spid="108547">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108547">
                                            <p:txEl>
                                              <p:pRg st="1" end="1"/>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8547" grpId="0" build="p" autoUpdateAnimBg="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8"/>
          <p:cNvSpPr>
            <a:spLocks noChangeArrowheads="1"/>
          </p:cNvSpPr>
          <p:nvPr/>
        </p:nvSpPr>
        <p:spPr bwMode="auto">
          <a:xfrm>
            <a:off x="2593975" y="1220788"/>
            <a:ext cx="4460875" cy="3390900"/>
          </a:xfrm>
          <a:prstGeom prst="rect">
            <a:avLst/>
          </a:prstGeom>
          <a:solidFill>
            <a:srgbClr val="CCECFF"/>
          </a:solidFill>
          <a:ln w="9525" algn="ctr">
            <a:noFill/>
            <a:prstDash val="dash"/>
            <a:miter lim="800000"/>
            <a:headEnd/>
            <a:tailEnd/>
          </a:ln>
        </p:spPr>
        <p:txBody>
          <a:bodyPr anchor="ctr">
            <a:spAutoFit/>
          </a:bodyPr>
          <a:lstStyle/>
          <a:p>
            <a:endParaRPr lang="en-US"/>
          </a:p>
        </p:txBody>
      </p:sp>
      <p:sp>
        <p:nvSpPr>
          <p:cNvPr id="110632" name="Rectangle 40"/>
          <p:cNvSpPr>
            <a:spLocks noChangeArrowheads="1"/>
          </p:cNvSpPr>
          <p:nvPr/>
        </p:nvSpPr>
        <p:spPr bwMode="auto">
          <a:xfrm>
            <a:off x="1363663" y="5675313"/>
            <a:ext cx="4733925" cy="396875"/>
          </a:xfrm>
          <a:prstGeom prst="rect">
            <a:avLst/>
          </a:prstGeom>
          <a:noFill/>
          <a:ln w="9525">
            <a:noFill/>
            <a:miter lim="800000"/>
            <a:headEnd/>
            <a:tailEnd/>
          </a:ln>
        </p:spPr>
        <p:txBody>
          <a:bodyPr>
            <a:spAutoFit/>
          </a:bodyPr>
          <a:lstStyle/>
          <a:p>
            <a:pPr eaLnBrk="0" hangingPunct="0"/>
            <a:r>
              <a:rPr lang="en-US" sz="2000"/>
              <a:t>Q: What happens if </a:t>
            </a:r>
            <a:r>
              <a:rPr lang="en-US" sz="2000">
                <a:latin typeface="Symbol" pitchFamily="18" charset="2"/>
              </a:rPr>
              <a:t>D</a:t>
            </a:r>
            <a:r>
              <a:rPr lang="en-US" sz="2000"/>
              <a:t>C</a:t>
            </a:r>
            <a:r>
              <a:rPr lang="en-US" sz="2000" baseline="-25000"/>
              <a:t>OE</a:t>
            </a:r>
            <a:r>
              <a:rPr lang="en-US" sz="2000"/>
              <a:t> is positive?</a:t>
            </a:r>
          </a:p>
        </p:txBody>
      </p:sp>
      <p:sp>
        <p:nvSpPr>
          <p:cNvPr id="18436" name="Rectangle 2"/>
          <p:cNvSpPr>
            <a:spLocks noGrp="1" noChangeArrowheads="1"/>
          </p:cNvSpPr>
          <p:nvPr>
            <p:ph type="title"/>
          </p:nvPr>
        </p:nvSpPr>
        <p:spPr/>
        <p:txBody>
          <a:bodyPr/>
          <a:lstStyle/>
          <a:p>
            <a:r>
              <a:rPr lang="en-US" smtClean="0"/>
              <a:t>Valuing </a:t>
            </a:r>
            <a:r>
              <a:rPr lang="en-US" i="1" smtClean="0"/>
              <a:t>X </a:t>
            </a:r>
            <a:r>
              <a:rPr lang="en-US" smtClean="0"/>
              <a:t>vs. </a:t>
            </a:r>
            <a:r>
              <a:rPr lang="en-US" i="1" smtClean="0"/>
              <a:t>C</a:t>
            </a:r>
            <a:r>
              <a:rPr lang="en-US" smtClean="0"/>
              <a:t> Strategy: </a:t>
            </a:r>
            <a:r>
              <a:rPr lang="en-US" i="1" smtClean="0"/>
              <a:t>Breaking up </a:t>
            </a:r>
            <a:r>
              <a:rPr lang="en-US" smtClean="0">
                <a:latin typeface="Symbol" pitchFamily="18" charset="2"/>
              </a:rPr>
              <a:t>D</a:t>
            </a:r>
            <a:r>
              <a:rPr lang="en-US" i="1" smtClean="0"/>
              <a:t>C into volume, strategic and OE component using trade-off curves</a:t>
            </a:r>
          </a:p>
        </p:txBody>
      </p:sp>
      <p:sp>
        <p:nvSpPr>
          <p:cNvPr id="18437" name="Text Box 4"/>
          <p:cNvSpPr txBox="1">
            <a:spLocks noChangeArrowheads="1"/>
          </p:cNvSpPr>
          <p:nvPr/>
        </p:nvSpPr>
        <p:spPr bwMode="auto">
          <a:xfrm>
            <a:off x="3830638" y="3814763"/>
            <a:ext cx="509587" cy="396875"/>
          </a:xfrm>
          <a:prstGeom prst="rect">
            <a:avLst/>
          </a:prstGeom>
          <a:noFill/>
          <a:ln w="9525">
            <a:noFill/>
            <a:miter lim="800000"/>
            <a:headEnd/>
            <a:tailEnd/>
          </a:ln>
        </p:spPr>
        <p:txBody>
          <a:bodyPr wrap="none">
            <a:spAutoFit/>
          </a:bodyPr>
          <a:lstStyle/>
          <a:p>
            <a:pPr eaLnBrk="0" hangingPunct="0"/>
            <a:r>
              <a:rPr lang="en-US" sz="2000">
                <a:latin typeface="Symbol" pitchFamily="18" charset="2"/>
              </a:rPr>
              <a:t>D</a:t>
            </a:r>
            <a:r>
              <a:rPr lang="en-US" sz="2000"/>
              <a:t>C</a:t>
            </a:r>
          </a:p>
        </p:txBody>
      </p:sp>
      <p:sp>
        <p:nvSpPr>
          <p:cNvPr id="18438" name="Line 5"/>
          <p:cNvSpPr>
            <a:spLocks noChangeShapeType="1"/>
          </p:cNvSpPr>
          <p:nvPr/>
        </p:nvSpPr>
        <p:spPr bwMode="auto">
          <a:xfrm>
            <a:off x="2551113" y="4610100"/>
            <a:ext cx="4383087" cy="0"/>
          </a:xfrm>
          <a:prstGeom prst="line">
            <a:avLst/>
          </a:prstGeom>
          <a:noFill/>
          <a:ln w="12700">
            <a:solidFill>
              <a:srgbClr val="000000"/>
            </a:solidFill>
            <a:round/>
            <a:headEnd type="none" w="sm" len="sm"/>
            <a:tailEnd type="none" w="sm" len="sm"/>
          </a:ln>
        </p:spPr>
        <p:txBody>
          <a:bodyPr wrap="none" anchor="ctr"/>
          <a:lstStyle/>
          <a:p>
            <a:endParaRPr lang="en-US"/>
          </a:p>
        </p:txBody>
      </p:sp>
      <p:sp>
        <p:nvSpPr>
          <p:cNvPr id="18439" name="Line 6"/>
          <p:cNvSpPr>
            <a:spLocks noChangeShapeType="1"/>
          </p:cNvSpPr>
          <p:nvPr/>
        </p:nvSpPr>
        <p:spPr bwMode="auto">
          <a:xfrm flipV="1">
            <a:off x="2592388" y="1260475"/>
            <a:ext cx="0" cy="3368675"/>
          </a:xfrm>
          <a:prstGeom prst="line">
            <a:avLst/>
          </a:prstGeom>
          <a:noFill/>
          <a:ln w="12700">
            <a:solidFill>
              <a:srgbClr val="000000"/>
            </a:solidFill>
            <a:round/>
            <a:headEnd type="none" w="sm" len="sm"/>
            <a:tailEnd type="none" w="sm" len="sm"/>
          </a:ln>
        </p:spPr>
        <p:txBody>
          <a:bodyPr wrap="none" anchor="ctr"/>
          <a:lstStyle/>
          <a:p>
            <a:endParaRPr lang="en-US"/>
          </a:p>
        </p:txBody>
      </p:sp>
      <p:sp>
        <p:nvSpPr>
          <p:cNvPr id="18440" name="Freeform 7"/>
          <p:cNvSpPr>
            <a:spLocks/>
          </p:cNvSpPr>
          <p:nvPr/>
        </p:nvSpPr>
        <p:spPr bwMode="auto">
          <a:xfrm>
            <a:off x="2528888" y="1195388"/>
            <a:ext cx="125412" cy="92075"/>
          </a:xfrm>
          <a:custGeom>
            <a:avLst/>
            <a:gdLst>
              <a:gd name="T0" fmla="*/ 0 w 79"/>
              <a:gd name="T1" fmla="*/ 2147483647 h 58"/>
              <a:gd name="T2" fmla="*/ 2147483647 w 79"/>
              <a:gd name="T3" fmla="*/ 2147483647 h 58"/>
              <a:gd name="T4" fmla="*/ 2147483647 w 79"/>
              <a:gd name="T5" fmla="*/ 0 h 58"/>
              <a:gd name="T6" fmla="*/ 0 w 79"/>
              <a:gd name="T7" fmla="*/ 2147483647 h 58"/>
              <a:gd name="T8" fmla="*/ 0 60000 65536"/>
              <a:gd name="T9" fmla="*/ 0 60000 65536"/>
              <a:gd name="T10" fmla="*/ 0 60000 65536"/>
              <a:gd name="T11" fmla="*/ 0 60000 65536"/>
              <a:gd name="T12" fmla="*/ 0 w 79"/>
              <a:gd name="T13" fmla="*/ 0 h 58"/>
              <a:gd name="T14" fmla="*/ 79 w 79"/>
              <a:gd name="T15" fmla="*/ 58 h 58"/>
            </a:gdLst>
            <a:ahLst/>
            <a:cxnLst>
              <a:cxn ang="T8">
                <a:pos x="T0" y="T1"/>
              </a:cxn>
              <a:cxn ang="T9">
                <a:pos x="T2" y="T3"/>
              </a:cxn>
              <a:cxn ang="T10">
                <a:pos x="T4" y="T5"/>
              </a:cxn>
              <a:cxn ang="T11">
                <a:pos x="T6" y="T7"/>
              </a:cxn>
            </a:cxnLst>
            <a:rect l="T12" t="T13" r="T14" b="T15"/>
            <a:pathLst>
              <a:path w="79" h="58">
                <a:moveTo>
                  <a:pt x="0" y="57"/>
                </a:moveTo>
                <a:lnTo>
                  <a:pt x="78" y="57"/>
                </a:lnTo>
                <a:lnTo>
                  <a:pt x="40" y="0"/>
                </a:lnTo>
                <a:lnTo>
                  <a:pt x="0" y="57"/>
                </a:lnTo>
              </a:path>
            </a:pathLst>
          </a:custGeom>
          <a:solidFill>
            <a:srgbClr val="000000"/>
          </a:solidFill>
          <a:ln w="12700" cap="rnd">
            <a:solidFill>
              <a:srgbClr val="000000"/>
            </a:solidFill>
            <a:round/>
            <a:headEnd/>
            <a:tailEnd/>
          </a:ln>
        </p:spPr>
        <p:txBody>
          <a:bodyPr/>
          <a:lstStyle/>
          <a:p>
            <a:endParaRPr lang="en-US"/>
          </a:p>
        </p:txBody>
      </p:sp>
      <p:sp>
        <p:nvSpPr>
          <p:cNvPr id="18441" name="Rectangle 8"/>
          <p:cNvSpPr>
            <a:spLocks noChangeArrowheads="1"/>
          </p:cNvSpPr>
          <p:nvPr/>
        </p:nvSpPr>
        <p:spPr bwMode="auto">
          <a:xfrm>
            <a:off x="4243388" y="4686300"/>
            <a:ext cx="581025" cy="350838"/>
          </a:xfrm>
          <a:prstGeom prst="rect">
            <a:avLst/>
          </a:prstGeom>
          <a:noFill/>
          <a:ln w="9525">
            <a:noFill/>
            <a:miter lim="800000"/>
            <a:headEnd/>
            <a:tailEnd/>
          </a:ln>
        </p:spPr>
        <p:txBody>
          <a:bodyPr wrap="none" lIns="92075" tIns="46038" rIns="92075" bIns="46038">
            <a:spAutoFit/>
          </a:bodyPr>
          <a:lstStyle/>
          <a:p>
            <a:pPr algn="ctr" defTabSz="762000" eaLnBrk="0" hangingPunct="0"/>
            <a:r>
              <a:rPr lang="en-US" sz="1700">
                <a:solidFill>
                  <a:srgbClr val="000000"/>
                </a:solidFill>
              </a:rPr>
              <a:t>Cost</a:t>
            </a:r>
          </a:p>
        </p:txBody>
      </p:sp>
      <p:sp>
        <p:nvSpPr>
          <p:cNvPr id="18442" name="Rectangle 9"/>
          <p:cNvSpPr>
            <a:spLocks noChangeArrowheads="1"/>
          </p:cNvSpPr>
          <p:nvPr/>
        </p:nvSpPr>
        <p:spPr bwMode="auto">
          <a:xfrm>
            <a:off x="1066800" y="1333500"/>
            <a:ext cx="1524000" cy="320675"/>
          </a:xfrm>
          <a:prstGeom prst="rect">
            <a:avLst/>
          </a:prstGeom>
          <a:noFill/>
          <a:ln w="9525">
            <a:noFill/>
            <a:miter lim="800000"/>
            <a:headEnd/>
            <a:tailEnd/>
          </a:ln>
        </p:spPr>
        <p:txBody>
          <a:bodyPr wrap="none" lIns="92075" tIns="46038" rIns="92075" bIns="46038">
            <a:spAutoFit/>
          </a:bodyPr>
          <a:lstStyle/>
          <a:p>
            <a:pPr defTabSz="762000" eaLnBrk="0" hangingPunct="0"/>
            <a:r>
              <a:rPr lang="en-US" sz="1500">
                <a:solidFill>
                  <a:srgbClr val="000000"/>
                </a:solidFill>
              </a:rPr>
              <a:t>Differentiation X </a:t>
            </a:r>
          </a:p>
        </p:txBody>
      </p:sp>
      <p:sp>
        <p:nvSpPr>
          <p:cNvPr id="18443" name="Rectangle 10"/>
          <p:cNvSpPr>
            <a:spLocks noChangeArrowheads="1"/>
          </p:cNvSpPr>
          <p:nvPr/>
        </p:nvSpPr>
        <p:spPr bwMode="auto">
          <a:xfrm>
            <a:off x="2895600" y="1673225"/>
            <a:ext cx="420688" cy="412750"/>
          </a:xfrm>
          <a:prstGeom prst="rect">
            <a:avLst/>
          </a:prstGeom>
          <a:noFill/>
          <a:ln w="9525">
            <a:noFill/>
            <a:miter lim="800000"/>
            <a:headEnd/>
            <a:tailEnd/>
          </a:ln>
        </p:spPr>
        <p:txBody>
          <a:bodyPr wrap="none" lIns="92075" tIns="46038" rIns="92075" bIns="46038">
            <a:spAutoFit/>
          </a:bodyPr>
          <a:lstStyle/>
          <a:p>
            <a:pPr defTabSz="762000" eaLnBrk="0" hangingPunct="0"/>
            <a:r>
              <a:rPr lang="en-US" sz="2100">
                <a:solidFill>
                  <a:srgbClr val="000000"/>
                </a:solidFill>
              </a:rPr>
              <a:t>us</a:t>
            </a:r>
          </a:p>
        </p:txBody>
      </p:sp>
      <p:sp>
        <p:nvSpPr>
          <p:cNvPr id="18444" name="Oval 11"/>
          <p:cNvSpPr>
            <a:spLocks noChangeArrowheads="1"/>
          </p:cNvSpPr>
          <p:nvPr/>
        </p:nvSpPr>
        <p:spPr bwMode="auto">
          <a:xfrm>
            <a:off x="3121025" y="2282825"/>
            <a:ext cx="152400" cy="152400"/>
          </a:xfrm>
          <a:prstGeom prst="ellipse">
            <a:avLst/>
          </a:prstGeom>
          <a:solidFill>
            <a:schemeClr val="accent2"/>
          </a:solidFill>
          <a:ln w="12700">
            <a:solidFill>
              <a:srgbClr val="000000"/>
            </a:solidFill>
            <a:round/>
            <a:headEnd type="none" w="sm" len="sm"/>
            <a:tailEnd type="none" w="sm" len="sm"/>
          </a:ln>
        </p:spPr>
        <p:txBody>
          <a:bodyPr wrap="none" anchor="ctr"/>
          <a:lstStyle/>
          <a:p>
            <a:endParaRPr lang="en-US"/>
          </a:p>
        </p:txBody>
      </p:sp>
      <p:sp>
        <p:nvSpPr>
          <p:cNvPr id="18445" name="Rectangle 12"/>
          <p:cNvSpPr>
            <a:spLocks noChangeArrowheads="1"/>
          </p:cNvSpPr>
          <p:nvPr/>
        </p:nvSpPr>
        <p:spPr bwMode="auto">
          <a:xfrm>
            <a:off x="6172200" y="4111625"/>
            <a:ext cx="688975" cy="412750"/>
          </a:xfrm>
          <a:prstGeom prst="rect">
            <a:avLst/>
          </a:prstGeom>
          <a:noFill/>
          <a:ln w="9525">
            <a:noFill/>
            <a:miter lim="800000"/>
            <a:headEnd/>
            <a:tailEnd/>
          </a:ln>
        </p:spPr>
        <p:txBody>
          <a:bodyPr wrap="none" lIns="92075" tIns="46038" rIns="92075" bIns="46038">
            <a:spAutoFit/>
          </a:bodyPr>
          <a:lstStyle/>
          <a:p>
            <a:pPr defTabSz="762000" eaLnBrk="0" hangingPunct="0"/>
            <a:r>
              <a:rPr lang="en-US" sz="2100">
                <a:solidFill>
                  <a:srgbClr val="000000"/>
                </a:solidFill>
              </a:rPr>
              <a:t>rival</a:t>
            </a:r>
          </a:p>
        </p:txBody>
      </p:sp>
      <p:sp>
        <p:nvSpPr>
          <p:cNvPr id="18446" name="Oval 13"/>
          <p:cNvSpPr>
            <a:spLocks noChangeArrowheads="1"/>
          </p:cNvSpPr>
          <p:nvPr/>
        </p:nvSpPr>
        <p:spPr bwMode="auto">
          <a:xfrm>
            <a:off x="5081588" y="3806825"/>
            <a:ext cx="152400" cy="152400"/>
          </a:xfrm>
          <a:prstGeom prst="ellipse">
            <a:avLst/>
          </a:prstGeom>
          <a:solidFill>
            <a:srgbClr val="FF0000"/>
          </a:solidFill>
          <a:ln w="12700">
            <a:solidFill>
              <a:srgbClr val="000000"/>
            </a:solidFill>
            <a:round/>
            <a:headEnd type="none" w="sm" len="sm"/>
            <a:tailEnd type="none" w="sm" len="sm"/>
          </a:ln>
        </p:spPr>
        <p:txBody>
          <a:bodyPr wrap="none" anchor="ctr"/>
          <a:lstStyle/>
          <a:p>
            <a:endParaRPr lang="en-US"/>
          </a:p>
        </p:txBody>
      </p:sp>
      <p:sp>
        <p:nvSpPr>
          <p:cNvPr id="18447" name="Text Box 14"/>
          <p:cNvSpPr txBox="1">
            <a:spLocks noChangeArrowheads="1"/>
          </p:cNvSpPr>
          <p:nvPr/>
        </p:nvSpPr>
        <p:spPr bwMode="auto">
          <a:xfrm>
            <a:off x="2495550" y="4595813"/>
            <a:ext cx="387350" cy="336550"/>
          </a:xfrm>
          <a:prstGeom prst="rect">
            <a:avLst/>
          </a:prstGeom>
          <a:noFill/>
          <a:ln w="9525">
            <a:noFill/>
            <a:miter lim="800000"/>
            <a:headEnd/>
            <a:tailEnd/>
          </a:ln>
        </p:spPr>
        <p:txBody>
          <a:bodyPr wrap="none">
            <a:spAutoFit/>
          </a:bodyPr>
          <a:lstStyle/>
          <a:p>
            <a:pPr eaLnBrk="0" hangingPunct="0"/>
            <a:r>
              <a:rPr lang="en-US" sz="1600"/>
              <a:t>Hi</a:t>
            </a:r>
          </a:p>
        </p:txBody>
      </p:sp>
      <p:sp>
        <p:nvSpPr>
          <p:cNvPr id="18448" name="Text Box 15"/>
          <p:cNvSpPr txBox="1">
            <a:spLocks noChangeArrowheads="1"/>
          </p:cNvSpPr>
          <p:nvPr/>
        </p:nvSpPr>
        <p:spPr bwMode="auto">
          <a:xfrm>
            <a:off x="6321425" y="4595813"/>
            <a:ext cx="409575" cy="336550"/>
          </a:xfrm>
          <a:prstGeom prst="rect">
            <a:avLst/>
          </a:prstGeom>
          <a:noFill/>
          <a:ln w="9525">
            <a:noFill/>
            <a:miter lim="800000"/>
            <a:headEnd/>
            <a:tailEnd/>
          </a:ln>
        </p:spPr>
        <p:txBody>
          <a:bodyPr wrap="none">
            <a:spAutoFit/>
          </a:bodyPr>
          <a:lstStyle/>
          <a:p>
            <a:pPr eaLnBrk="0" hangingPunct="0"/>
            <a:r>
              <a:rPr lang="en-US" sz="1600"/>
              <a:t>Lo</a:t>
            </a:r>
          </a:p>
        </p:txBody>
      </p:sp>
      <p:sp>
        <p:nvSpPr>
          <p:cNvPr id="18449" name="Line 16"/>
          <p:cNvSpPr>
            <a:spLocks noChangeShapeType="1"/>
          </p:cNvSpPr>
          <p:nvPr/>
        </p:nvSpPr>
        <p:spPr bwMode="auto">
          <a:xfrm>
            <a:off x="3197225" y="2435225"/>
            <a:ext cx="0" cy="1447800"/>
          </a:xfrm>
          <a:prstGeom prst="line">
            <a:avLst/>
          </a:prstGeom>
          <a:noFill/>
          <a:ln w="9525" cap="rnd">
            <a:solidFill>
              <a:schemeClr val="tx1"/>
            </a:solidFill>
            <a:prstDash val="sysDot"/>
            <a:round/>
            <a:headEnd type="triangle" w="med" len="med"/>
            <a:tailEnd/>
          </a:ln>
        </p:spPr>
        <p:txBody>
          <a:bodyPr wrap="none" anchor="ctr"/>
          <a:lstStyle/>
          <a:p>
            <a:endParaRPr lang="en-US"/>
          </a:p>
        </p:txBody>
      </p:sp>
      <p:sp>
        <p:nvSpPr>
          <p:cNvPr id="18450" name="Line 17"/>
          <p:cNvSpPr>
            <a:spLocks noChangeShapeType="1"/>
          </p:cNvSpPr>
          <p:nvPr/>
        </p:nvSpPr>
        <p:spPr bwMode="auto">
          <a:xfrm>
            <a:off x="3197225" y="3883025"/>
            <a:ext cx="1828800" cy="0"/>
          </a:xfrm>
          <a:prstGeom prst="line">
            <a:avLst/>
          </a:prstGeom>
          <a:noFill/>
          <a:ln w="9525" cap="rnd">
            <a:solidFill>
              <a:schemeClr val="tx1"/>
            </a:solidFill>
            <a:prstDash val="sysDot"/>
            <a:round/>
            <a:headEnd/>
            <a:tailEnd type="triangle" w="med" len="med"/>
          </a:ln>
        </p:spPr>
        <p:txBody>
          <a:bodyPr wrap="none" anchor="ctr"/>
          <a:lstStyle/>
          <a:p>
            <a:endParaRPr lang="en-US"/>
          </a:p>
        </p:txBody>
      </p:sp>
      <p:sp>
        <p:nvSpPr>
          <p:cNvPr id="18451" name="Text Box 18"/>
          <p:cNvSpPr txBox="1">
            <a:spLocks noChangeArrowheads="1"/>
          </p:cNvSpPr>
          <p:nvPr/>
        </p:nvSpPr>
        <p:spPr bwMode="auto">
          <a:xfrm>
            <a:off x="3830638" y="3814763"/>
            <a:ext cx="509587" cy="396875"/>
          </a:xfrm>
          <a:prstGeom prst="rect">
            <a:avLst/>
          </a:prstGeom>
          <a:noFill/>
          <a:ln w="9525">
            <a:noFill/>
            <a:miter lim="800000"/>
            <a:headEnd/>
            <a:tailEnd/>
          </a:ln>
        </p:spPr>
        <p:txBody>
          <a:bodyPr wrap="none">
            <a:spAutoFit/>
          </a:bodyPr>
          <a:lstStyle/>
          <a:p>
            <a:pPr eaLnBrk="0" hangingPunct="0"/>
            <a:r>
              <a:rPr lang="en-US" sz="2000">
                <a:latin typeface="Symbol" pitchFamily="18" charset="2"/>
              </a:rPr>
              <a:t>D</a:t>
            </a:r>
            <a:r>
              <a:rPr lang="en-US" sz="2000"/>
              <a:t>C</a:t>
            </a:r>
          </a:p>
        </p:txBody>
      </p:sp>
      <p:sp>
        <p:nvSpPr>
          <p:cNvPr id="18452" name="Text Box 19"/>
          <p:cNvSpPr txBox="1">
            <a:spLocks noChangeArrowheads="1"/>
          </p:cNvSpPr>
          <p:nvPr/>
        </p:nvSpPr>
        <p:spPr bwMode="auto">
          <a:xfrm>
            <a:off x="3197225" y="3044825"/>
            <a:ext cx="495300" cy="396875"/>
          </a:xfrm>
          <a:prstGeom prst="rect">
            <a:avLst/>
          </a:prstGeom>
          <a:noFill/>
          <a:ln w="9525">
            <a:noFill/>
            <a:miter lim="800000"/>
            <a:headEnd/>
            <a:tailEnd/>
          </a:ln>
        </p:spPr>
        <p:txBody>
          <a:bodyPr wrap="none">
            <a:spAutoFit/>
          </a:bodyPr>
          <a:lstStyle/>
          <a:p>
            <a:pPr eaLnBrk="0" hangingPunct="0"/>
            <a:r>
              <a:rPr lang="en-US" sz="2000">
                <a:latin typeface="Symbol" pitchFamily="18" charset="2"/>
              </a:rPr>
              <a:t>D</a:t>
            </a:r>
            <a:r>
              <a:rPr lang="en-US" sz="2000"/>
              <a:t>X</a:t>
            </a:r>
          </a:p>
        </p:txBody>
      </p:sp>
      <p:sp>
        <p:nvSpPr>
          <p:cNvPr id="18453" name="Line 22"/>
          <p:cNvSpPr>
            <a:spLocks noChangeShapeType="1"/>
          </p:cNvSpPr>
          <p:nvPr/>
        </p:nvSpPr>
        <p:spPr bwMode="auto">
          <a:xfrm>
            <a:off x="3352800" y="2359025"/>
            <a:ext cx="381000" cy="0"/>
          </a:xfrm>
          <a:prstGeom prst="line">
            <a:avLst/>
          </a:prstGeom>
          <a:noFill/>
          <a:ln w="9525">
            <a:solidFill>
              <a:schemeClr val="tx1"/>
            </a:solidFill>
            <a:round/>
            <a:headEnd/>
            <a:tailEnd type="triangle" w="med" len="med"/>
          </a:ln>
        </p:spPr>
        <p:txBody>
          <a:bodyPr/>
          <a:lstStyle/>
          <a:p>
            <a:endParaRPr lang="en-US"/>
          </a:p>
        </p:txBody>
      </p:sp>
      <p:sp>
        <p:nvSpPr>
          <p:cNvPr id="18454" name="Line 23"/>
          <p:cNvSpPr>
            <a:spLocks noChangeShapeType="1"/>
          </p:cNvSpPr>
          <p:nvPr/>
        </p:nvSpPr>
        <p:spPr bwMode="auto">
          <a:xfrm>
            <a:off x="5257800" y="3883025"/>
            <a:ext cx="381000" cy="0"/>
          </a:xfrm>
          <a:prstGeom prst="line">
            <a:avLst/>
          </a:prstGeom>
          <a:noFill/>
          <a:ln w="9525">
            <a:solidFill>
              <a:schemeClr val="tx1"/>
            </a:solidFill>
            <a:round/>
            <a:headEnd/>
            <a:tailEnd type="triangle" w="med" len="med"/>
          </a:ln>
        </p:spPr>
        <p:txBody>
          <a:bodyPr/>
          <a:lstStyle/>
          <a:p>
            <a:endParaRPr lang="en-US"/>
          </a:p>
        </p:txBody>
      </p:sp>
      <p:sp>
        <p:nvSpPr>
          <p:cNvPr id="18455" name="Freeform 24"/>
          <p:cNvSpPr>
            <a:spLocks/>
          </p:cNvSpPr>
          <p:nvPr/>
        </p:nvSpPr>
        <p:spPr bwMode="auto">
          <a:xfrm>
            <a:off x="2743200" y="1978025"/>
            <a:ext cx="1905000" cy="914400"/>
          </a:xfrm>
          <a:custGeom>
            <a:avLst/>
            <a:gdLst>
              <a:gd name="T0" fmla="*/ 0 w 1200"/>
              <a:gd name="T1" fmla="*/ 0 h 576"/>
              <a:gd name="T2" fmla="*/ 2147483647 w 1200"/>
              <a:gd name="T3" fmla="*/ 2147483647 h 576"/>
              <a:gd name="T4" fmla="*/ 2147483647 w 1200"/>
              <a:gd name="T5" fmla="*/ 2147483647 h 576"/>
              <a:gd name="T6" fmla="*/ 0 60000 65536"/>
              <a:gd name="T7" fmla="*/ 0 60000 65536"/>
              <a:gd name="T8" fmla="*/ 0 60000 65536"/>
              <a:gd name="T9" fmla="*/ 0 w 1200"/>
              <a:gd name="T10" fmla="*/ 0 h 576"/>
              <a:gd name="T11" fmla="*/ 1200 w 1200"/>
              <a:gd name="T12" fmla="*/ 576 h 576"/>
            </a:gdLst>
            <a:ahLst/>
            <a:cxnLst>
              <a:cxn ang="T6">
                <a:pos x="T0" y="T1"/>
              </a:cxn>
              <a:cxn ang="T7">
                <a:pos x="T2" y="T3"/>
              </a:cxn>
              <a:cxn ang="T8">
                <a:pos x="T4" y="T5"/>
              </a:cxn>
            </a:cxnLst>
            <a:rect l="T9" t="T10" r="T11" b="T12"/>
            <a:pathLst>
              <a:path w="1200" h="576">
                <a:moveTo>
                  <a:pt x="0" y="0"/>
                </a:moveTo>
                <a:cubicBezTo>
                  <a:pt x="260" y="72"/>
                  <a:pt x="520" y="144"/>
                  <a:pt x="720" y="240"/>
                </a:cubicBezTo>
                <a:cubicBezTo>
                  <a:pt x="920" y="336"/>
                  <a:pt x="1060" y="456"/>
                  <a:pt x="1200" y="576"/>
                </a:cubicBezTo>
              </a:path>
            </a:pathLst>
          </a:custGeom>
          <a:noFill/>
          <a:ln w="9525">
            <a:solidFill>
              <a:schemeClr val="tx1"/>
            </a:solidFill>
            <a:round/>
            <a:headEnd/>
            <a:tailEnd/>
          </a:ln>
        </p:spPr>
        <p:txBody>
          <a:bodyPr/>
          <a:lstStyle/>
          <a:p>
            <a:endParaRPr lang="en-US"/>
          </a:p>
        </p:txBody>
      </p:sp>
      <p:sp>
        <p:nvSpPr>
          <p:cNvPr id="18456" name="Freeform 25"/>
          <p:cNvSpPr>
            <a:spLocks/>
          </p:cNvSpPr>
          <p:nvPr/>
        </p:nvSpPr>
        <p:spPr bwMode="auto">
          <a:xfrm>
            <a:off x="5257800" y="3149600"/>
            <a:ext cx="842963" cy="1343025"/>
          </a:xfrm>
          <a:custGeom>
            <a:avLst/>
            <a:gdLst>
              <a:gd name="T0" fmla="*/ 0 w 531"/>
              <a:gd name="T1" fmla="*/ 0 h 846"/>
              <a:gd name="T2" fmla="*/ 2147483647 w 531"/>
              <a:gd name="T3" fmla="*/ 2147483647 h 846"/>
              <a:gd name="T4" fmla="*/ 2147483647 w 531"/>
              <a:gd name="T5" fmla="*/ 2147483647 h 846"/>
              <a:gd name="T6" fmla="*/ 0 60000 65536"/>
              <a:gd name="T7" fmla="*/ 0 60000 65536"/>
              <a:gd name="T8" fmla="*/ 0 60000 65536"/>
              <a:gd name="T9" fmla="*/ 0 w 531"/>
              <a:gd name="T10" fmla="*/ 0 h 846"/>
              <a:gd name="T11" fmla="*/ 531 w 531"/>
              <a:gd name="T12" fmla="*/ 846 h 846"/>
            </a:gdLst>
            <a:ahLst/>
            <a:cxnLst>
              <a:cxn ang="T6">
                <a:pos x="T0" y="T1"/>
              </a:cxn>
              <a:cxn ang="T7">
                <a:pos x="T2" y="T3"/>
              </a:cxn>
              <a:cxn ang="T8">
                <a:pos x="T4" y="T5"/>
              </a:cxn>
            </a:cxnLst>
            <a:rect l="T9" t="T10" r="T11" b="T12"/>
            <a:pathLst>
              <a:path w="531" h="846">
                <a:moveTo>
                  <a:pt x="0" y="0"/>
                </a:moveTo>
                <a:cubicBezTo>
                  <a:pt x="59" y="78"/>
                  <a:pt x="254" y="327"/>
                  <a:pt x="342" y="468"/>
                </a:cubicBezTo>
                <a:cubicBezTo>
                  <a:pt x="430" y="609"/>
                  <a:pt x="492" y="767"/>
                  <a:pt x="531" y="846"/>
                </a:cubicBezTo>
              </a:path>
            </a:pathLst>
          </a:custGeom>
          <a:noFill/>
          <a:ln w="9525">
            <a:solidFill>
              <a:schemeClr val="tx1"/>
            </a:solidFill>
            <a:round/>
            <a:headEnd/>
            <a:tailEnd/>
          </a:ln>
        </p:spPr>
        <p:txBody>
          <a:bodyPr/>
          <a:lstStyle/>
          <a:p>
            <a:endParaRPr lang="en-US"/>
          </a:p>
        </p:txBody>
      </p:sp>
      <p:sp>
        <p:nvSpPr>
          <p:cNvPr id="18457" name="Text Box 26"/>
          <p:cNvSpPr txBox="1">
            <a:spLocks noChangeArrowheads="1"/>
          </p:cNvSpPr>
          <p:nvPr/>
        </p:nvSpPr>
        <p:spPr bwMode="auto">
          <a:xfrm>
            <a:off x="3276600" y="2359025"/>
            <a:ext cx="811213" cy="396875"/>
          </a:xfrm>
          <a:prstGeom prst="rect">
            <a:avLst/>
          </a:prstGeom>
          <a:noFill/>
          <a:ln w="9525">
            <a:noFill/>
            <a:miter lim="800000"/>
            <a:headEnd/>
            <a:tailEnd/>
          </a:ln>
        </p:spPr>
        <p:txBody>
          <a:bodyPr wrap="none">
            <a:spAutoFit/>
          </a:bodyPr>
          <a:lstStyle/>
          <a:p>
            <a:pPr eaLnBrk="0" hangingPunct="0"/>
            <a:r>
              <a:rPr lang="en-US" sz="2000">
                <a:latin typeface="Symbol" pitchFamily="18" charset="2"/>
              </a:rPr>
              <a:t>D</a:t>
            </a:r>
            <a:r>
              <a:rPr lang="en-US" sz="2000"/>
              <a:t>C</a:t>
            </a:r>
            <a:r>
              <a:rPr lang="en-US" sz="2000" baseline="-25000"/>
              <a:t>v, us</a:t>
            </a:r>
            <a:endParaRPr lang="en-US" sz="2000"/>
          </a:p>
        </p:txBody>
      </p:sp>
      <p:sp>
        <p:nvSpPr>
          <p:cNvPr id="18458" name="Text Box 27"/>
          <p:cNvSpPr txBox="1">
            <a:spLocks noChangeArrowheads="1"/>
          </p:cNvSpPr>
          <p:nvPr/>
        </p:nvSpPr>
        <p:spPr bwMode="auto">
          <a:xfrm>
            <a:off x="5181600" y="3883025"/>
            <a:ext cx="935038" cy="396875"/>
          </a:xfrm>
          <a:prstGeom prst="rect">
            <a:avLst/>
          </a:prstGeom>
          <a:noFill/>
          <a:ln w="9525">
            <a:noFill/>
            <a:miter lim="800000"/>
            <a:headEnd/>
            <a:tailEnd/>
          </a:ln>
        </p:spPr>
        <p:txBody>
          <a:bodyPr wrap="none">
            <a:spAutoFit/>
          </a:bodyPr>
          <a:lstStyle/>
          <a:p>
            <a:pPr eaLnBrk="0" hangingPunct="0"/>
            <a:r>
              <a:rPr lang="en-US" sz="2000">
                <a:latin typeface="Symbol" pitchFamily="18" charset="2"/>
              </a:rPr>
              <a:t>D</a:t>
            </a:r>
            <a:r>
              <a:rPr lang="en-US" sz="2000"/>
              <a:t>C</a:t>
            </a:r>
            <a:r>
              <a:rPr lang="en-US" sz="2000" baseline="-25000"/>
              <a:t>v,rival</a:t>
            </a:r>
            <a:endParaRPr lang="en-US" sz="2000"/>
          </a:p>
        </p:txBody>
      </p:sp>
      <p:sp>
        <p:nvSpPr>
          <p:cNvPr id="18459" name="Freeform 28"/>
          <p:cNvSpPr>
            <a:spLocks/>
          </p:cNvSpPr>
          <p:nvPr/>
        </p:nvSpPr>
        <p:spPr bwMode="auto">
          <a:xfrm>
            <a:off x="4000500" y="2178050"/>
            <a:ext cx="1528763" cy="1343025"/>
          </a:xfrm>
          <a:custGeom>
            <a:avLst/>
            <a:gdLst>
              <a:gd name="T0" fmla="*/ 0 w 963"/>
              <a:gd name="T1" fmla="*/ 0 h 846"/>
              <a:gd name="T2" fmla="*/ 2147483647 w 963"/>
              <a:gd name="T3" fmla="*/ 2147483647 h 846"/>
              <a:gd name="T4" fmla="*/ 2147483647 w 963"/>
              <a:gd name="T5" fmla="*/ 2147483647 h 846"/>
              <a:gd name="T6" fmla="*/ 2147483647 w 963"/>
              <a:gd name="T7" fmla="*/ 2147483647 h 846"/>
              <a:gd name="T8" fmla="*/ 0 60000 65536"/>
              <a:gd name="T9" fmla="*/ 0 60000 65536"/>
              <a:gd name="T10" fmla="*/ 0 60000 65536"/>
              <a:gd name="T11" fmla="*/ 0 60000 65536"/>
              <a:gd name="T12" fmla="*/ 0 w 963"/>
              <a:gd name="T13" fmla="*/ 0 h 846"/>
              <a:gd name="T14" fmla="*/ 963 w 963"/>
              <a:gd name="T15" fmla="*/ 846 h 846"/>
            </a:gdLst>
            <a:ahLst/>
            <a:cxnLst>
              <a:cxn ang="T8">
                <a:pos x="T0" y="T1"/>
              </a:cxn>
              <a:cxn ang="T9">
                <a:pos x="T2" y="T3"/>
              </a:cxn>
              <a:cxn ang="T10">
                <a:pos x="T4" y="T5"/>
              </a:cxn>
              <a:cxn ang="T11">
                <a:pos x="T6" y="T7"/>
              </a:cxn>
            </a:cxnLst>
            <a:rect l="T12" t="T13" r="T14" b="T15"/>
            <a:pathLst>
              <a:path w="963" h="846">
                <a:moveTo>
                  <a:pt x="0" y="0"/>
                </a:moveTo>
                <a:cubicBezTo>
                  <a:pt x="46" y="20"/>
                  <a:pt x="177" y="52"/>
                  <a:pt x="279" y="117"/>
                </a:cubicBezTo>
                <a:cubicBezTo>
                  <a:pt x="381" y="182"/>
                  <a:pt x="498" y="266"/>
                  <a:pt x="612" y="387"/>
                </a:cubicBezTo>
                <a:cubicBezTo>
                  <a:pt x="726" y="508"/>
                  <a:pt x="890" y="750"/>
                  <a:pt x="963" y="846"/>
                </a:cubicBezTo>
              </a:path>
            </a:pathLst>
          </a:custGeom>
          <a:noFill/>
          <a:ln w="28575">
            <a:solidFill>
              <a:srgbClr val="FF0000"/>
            </a:solidFill>
            <a:prstDash val="dash"/>
            <a:round/>
            <a:headEnd/>
            <a:tailEnd/>
          </a:ln>
        </p:spPr>
        <p:txBody>
          <a:bodyPr/>
          <a:lstStyle/>
          <a:p>
            <a:endParaRPr lang="en-US"/>
          </a:p>
        </p:txBody>
      </p:sp>
      <p:sp>
        <p:nvSpPr>
          <p:cNvPr id="18460" name="Oval 29"/>
          <p:cNvSpPr>
            <a:spLocks noChangeArrowheads="1"/>
          </p:cNvSpPr>
          <p:nvPr/>
        </p:nvSpPr>
        <p:spPr bwMode="auto">
          <a:xfrm>
            <a:off x="4343400" y="2282825"/>
            <a:ext cx="152400" cy="152400"/>
          </a:xfrm>
          <a:prstGeom prst="ellipse">
            <a:avLst/>
          </a:prstGeom>
          <a:solidFill>
            <a:srgbClr val="FFFF00"/>
          </a:solidFill>
          <a:ln w="12700">
            <a:solidFill>
              <a:srgbClr val="000000"/>
            </a:solidFill>
            <a:round/>
            <a:headEnd type="none" w="sm" len="sm"/>
            <a:tailEnd type="none" w="sm" len="sm"/>
          </a:ln>
        </p:spPr>
        <p:txBody>
          <a:bodyPr wrap="none" anchor="ctr"/>
          <a:lstStyle/>
          <a:p>
            <a:endParaRPr lang="en-US"/>
          </a:p>
        </p:txBody>
      </p:sp>
      <p:sp>
        <p:nvSpPr>
          <p:cNvPr id="18461" name="Line 30"/>
          <p:cNvSpPr>
            <a:spLocks noChangeShapeType="1"/>
          </p:cNvSpPr>
          <p:nvPr/>
        </p:nvSpPr>
        <p:spPr bwMode="auto">
          <a:xfrm>
            <a:off x="4419600" y="1536700"/>
            <a:ext cx="1385888" cy="0"/>
          </a:xfrm>
          <a:prstGeom prst="line">
            <a:avLst/>
          </a:prstGeom>
          <a:noFill/>
          <a:ln w="9525">
            <a:solidFill>
              <a:srgbClr val="FF0000"/>
            </a:solidFill>
            <a:round/>
            <a:headEnd/>
            <a:tailEnd type="triangle" w="med" len="med"/>
          </a:ln>
        </p:spPr>
        <p:txBody>
          <a:bodyPr wrap="none" anchor="ctr"/>
          <a:lstStyle/>
          <a:p>
            <a:endParaRPr lang="en-US"/>
          </a:p>
        </p:txBody>
      </p:sp>
      <p:sp>
        <p:nvSpPr>
          <p:cNvPr id="18462" name="Text Box 31"/>
          <p:cNvSpPr txBox="1">
            <a:spLocks noChangeArrowheads="1"/>
          </p:cNvSpPr>
          <p:nvPr/>
        </p:nvSpPr>
        <p:spPr bwMode="auto">
          <a:xfrm>
            <a:off x="4838700" y="1139825"/>
            <a:ext cx="592138" cy="396875"/>
          </a:xfrm>
          <a:prstGeom prst="rect">
            <a:avLst/>
          </a:prstGeom>
          <a:noFill/>
          <a:ln w="9525">
            <a:noFill/>
            <a:miter lim="800000"/>
            <a:headEnd/>
            <a:tailEnd/>
          </a:ln>
        </p:spPr>
        <p:txBody>
          <a:bodyPr wrap="none">
            <a:spAutoFit/>
          </a:bodyPr>
          <a:lstStyle/>
          <a:p>
            <a:pPr eaLnBrk="0" hangingPunct="0"/>
            <a:r>
              <a:rPr lang="en-US" sz="2000">
                <a:solidFill>
                  <a:srgbClr val="FF0000"/>
                </a:solidFill>
                <a:latin typeface="Symbol" pitchFamily="18" charset="2"/>
              </a:rPr>
              <a:t>D</a:t>
            </a:r>
            <a:r>
              <a:rPr lang="en-US" sz="2000">
                <a:solidFill>
                  <a:srgbClr val="FF0000"/>
                </a:solidFill>
              </a:rPr>
              <a:t>C</a:t>
            </a:r>
            <a:r>
              <a:rPr lang="en-US" sz="2000" baseline="-25000">
                <a:solidFill>
                  <a:srgbClr val="FF0000"/>
                </a:solidFill>
              </a:rPr>
              <a:t>S</a:t>
            </a:r>
            <a:endParaRPr lang="en-US" sz="2000">
              <a:solidFill>
                <a:srgbClr val="FF0000"/>
              </a:solidFill>
            </a:endParaRPr>
          </a:p>
        </p:txBody>
      </p:sp>
      <p:sp>
        <p:nvSpPr>
          <p:cNvPr id="18463" name="Line 32"/>
          <p:cNvSpPr>
            <a:spLocks noChangeShapeType="1"/>
          </p:cNvSpPr>
          <p:nvPr/>
        </p:nvSpPr>
        <p:spPr bwMode="auto">
          <a:xfrm flipV="1">
            <a:off x="5805488" y="1292225"/>
            <a:ext cx="0" cy="2590800"/>
          </a:xfrm>
          <a:prstGeom prst="line">
            <a:avLst/>
          </a:prstGeom>
          <a:noFill/>
          <a:ln w="9525">
            <a:solidFill>
              <a:schemeClr val="tx1"/>
            </a:solidFill>
            <a:prstDash val="dash"/>
            <a:round/>
            <a:headEnd/>
            <a:tailEnd/>
          </a:ln>
        </p:spPr>
        <p:txBody>
          <a:bodyPr/>
          <a:lstStyle/>
          <a:p>
            <a:endParaRPr lang="en-US"/>
          </a:p>
        </p:txBody>
      </p:sp>
      <p:sp>
        <p:nvSpPr>
          <p:cNvPr id="18464" name="Line 33"/>
          <p:cNvSpPr>
            <a:spLocks noChangeShapeType="1"/>
          </p:cNvSpPr>
          <p:nvPr/>
        </p:nvSpPr>
        <p:spPr bwMode="auto">
          <a:xfrm flipV="1">
            <a:off x="4419600" y="1597025"/>
            <a:ext cx="0" cy="685800"/>
          </a:xfrm>
          <a:prstGeom prst="line">
            <a:avLst/>
          </a:prstGeom>
          <a:noFill/>
          <a:ln w="9525">
            <a:solidFill>
              <a:schemeClr val="tx1"/>
            </a:solidFill>
            <a:prstDash val="dash"/>
            <a:round/>
            <a:headEnd/>
            <a:tailEnd/>
          </a:ln>
        </p:spPr>
        <p:txBody>
          <a:bodyPr/>
          <a:lstStyle/>
          <a:p>
            <a:endParaRPr lang="en-US"/>
          </a:p>
        </p:txBody>
      </p:sp>
      <p:sp>
        <p:nvSpPr>
          <p:cNvPr id="18465" name="Line 34"/>
          <p:cNvSpPr>
            <a:spLocks noChangeShapeType="1"/>
          </p:cNvSpPr>
          <p:nvPr/>
        </p:nvSpPr>
        <p:spPr bwMode="auto">
          <a:xfrm flipV="1">
            <a:off x="3886200" y="1520825"/>
            <a:ext cx="0" cy="762000"/>
          </a:xfrm>
          <a:prstGeom prst="line">
            <a:avLst/>
          </a:prstGeom>
          <a:noFill/>
          <a:ln w="9525">
            <a:solidFill>
              <a:schemeClr val="tx1"/>
            </a:solidFill>
            <a:prstDash val="dash"/>
            <a:round/>
            <a:headEnd/>
            <a:tailEnd/>
          </a:ln>
        </p:spPr>
        <p:txBody>
          <a:bodyPr/>
          <a:lstStyle/>
          <a:p>
            <a:endParaRPr lang="en-US"/>
          </a:p>
        </p:txBody>
      </p:sp>
      <p:sp>
        <p:nvSpPr>
          <p:cNvPr id="18466" name="Line 35"/>
          <p:cNvSpPr>
            <a:spLocks noChangeShapeType="1"/>
          </p:cNvSpPr>
          <p:nvPr/>
        </p:nvSpPr>
        <p:spPr bwMode="auto">
          <a:xfrm>
            <a:off x="3886200" y="1536700"/>
            <a:ext cx="533400" cy="0"/>
          </a:xfrm>
          <a:prstGeom prst="line">
            <a:avLst/>
          </a:prstGeom>
          <a:noFill/>
          <a:ln w="9525">
            <a:solidFill>
              <a:srgbClr val="FF0000"/>
            </a:solidFill>
            <a:round/>
            <a:headEnd/>
            <a:tailEnd type="triangle" w="med" len="med"/>
          </a:ln>
        </p:spPr>
        <p:txBody>
          <a:bodyPr wrap="none" anchor="ctr"/>
          <a:lstStyle/>
          <a:p>
            <a:endParaRPr lang="en-US"/>
          </a:p>
        </p:txBody>
      </p:sp>
      <p:sp>
        <p:nvSpPr>
          <p:cNvPr id="18467" name="Text Box 36"/>
          <p:cNvSpPr txBox="1">
            <a:spLocks noChangeArrowheads="1"/>
          </p:cNvSpPr>
          <p:nvPr/>
        </p:nvSpPr>
        <p:spPr bwMode="auto">
          <a:xfrm>
            <a:off x="3848100" y="1139825"/>
            <a:ext cx="730250" cy="396875"/>
          </a:xfrm>
          <a:prstGeom prst="rect">
            <a:avLst/>
          </a:prstGeom>
          <a:noFill/>
          <a:ln w="9525">
            <a:noFill/>
            <a:miter lim="800000"/>
            <a:headEnd/>
            <a:tailEnd/>
          </a:ln>
        </p:spPr>
        <p:txBody>
          <a:bodyPr wrap="none">
            <a:spAutoFit/>
          </a:bodyPr>
          <a:lstStyle/>
          <a:p>
            <a:pPr eaLnBrk="0" hangingPunct="0"/>
            <a:r>
              <a:rPr lang="en-US" sz="2000">
                <a:solidFill>
                  <a:srgbClr val="FF0000"/>
                </a:solidFill>
                <a:latin typeface="Symbol" pitchFamily="18" charset="2"/>
              </a:rPr>
              <a:t>D</a:t>
            </a:r>
            <a:r>
              <a:rPr lang="en-US" sz="2000">
                <a:solidFill>
                  <a:srgbClr val="FF0000"/>
                </a:solidFill>
              </a:rPr>
              <a:t>C</a:t>
            </a:r>
            <a:r>
              <a:rPr lang="en-US" sz="2000" baseline="-25000">
                <a:solidFill>
                  <a:srgbClr val="FF0000"/>
                </a:solidFill>
              </a:rPr>
              <a:t>OE</a:t>
            </a:r>
            <a:endParaRPr lang="en-US" sz="2000">
              <a:solidFill>
                <a:srgbClr val="FF0000"/>
              </a:solidFill>
            </a:endParaRPr>
          </a:p>
        </p:txBody>
      </p:sp>
      <p:grpSp>
        <p:nvGrpSpPr>
          <p:cNvPr id="18468" name="Group 37"/>
          <p:cNvGrpSpPr>
            <a:grpSpLocks/>
          </p:cNvGrpSpPr>
          <p:nvPr/>
        </p:nvGrpSpPr>
        <p:grpSpPr bwMode="auto">
          <a:xfrm>
            <a:off x="762000" y="5127625"/>
            <a:ext cx="4610100" cy="406400"/>
            <a:chOff x="480" y="3408"/>
            <a:chExt cx="2904" cy="256"/>
          </a:xfrm>
        </p:grpSpPr>
        <p:sp>
          <p:nvSpPr>
            <p:cNvPr id="18473" name="Text Box 38"/>
            <p:cNvSpPr txBox="1">
              <a:spLocks noChangeArrowheads="1"/>
            </p:cNvSpPr>
            <p:nvPr/>
          </p:nvSpPr>
          <p:spPr bwMode="auto">
            <a:xfrm>
              <a:off x="864" y="3408"/>
              <a:ext cx="2520" cy="256"/>
            </a:xfrm>
            <a:prstGeom prst="rect">
              <a:avLst/>
            </a:prstGeom>
            <a:noFill/>
            <a:ln w="9525">
              <a:solidFill>
                <a:srgbClr val="FF0000"/>
              </a:solidFill>
              <a:miter lim="800000"/>
              <a:headEnd/>
              <a:tailEnd/>
            </a:ln>
          </p:spPr>
          <p:txBody>
            <a:bodyPr wrap="none">
              <a:spAutoFit/>
            </a:bodyPr>
            <a:lstStyle/>
            <a:p>
              <a:pPr eaLnBrk="0" hangingPunct="0"/>
              <a:r>
                <a:rPr lang="en-US" sz="2000">
                  <a:latin typeface="Symbol" pitchFamily="18" charset="2"/>
                </a:rPr>
                <a:t>D</a:t>
              </a:r>
              <a:r>
                <a:rPr lang="en-US" sz="2000"/>
                <a:t>C = </a:t>
              </a:r>
              <a:r>
                <a:rPr lang="en-US" sz="2000">
                  <a:latin typeface="Symbol" pitchFamily="18" charset="2"/>
                </a:rPr>
                <a:t>D</a:t>
              </a:r>
              <a:r>
                <a:rPr lang="en-US" sz="2000"/>
                <a:t>C</a:t>
              </a:r>
              <a:r>
                <a:rPr lang="en-US" sz="2000" baseline="-25000"/>
                <a:t>OE</a:t>
              </a:r>
              <a:r>
                <a:rPr lang="en-US" sz="2000"/>
                <a:t> + </a:t>
              </a:r>
              <a:r>
                <a:rPr lang="en-US" sz="2000">
                  <a:latin typeface="Symbol" pitchFamily="18" charset="2"/>
                </a:rPr>
                <a:t>D</a:t>
              </a:r>
              <a:r>
                <a:rPr lang="en-US" sz="2000"/>
                <a:t>C</a:t>
              </a:r>
              <a:r>
                <a:rPr lang="en-US" sz="2000" baseline="-25000"/>
                <a:t>S</a:t>
              </a:r>
              <a:r>
                <a:rPr lang="en-US" sz="2000"/>
                <a:t>  + </a:t>
              </a:r>
              <a:r>
                <a:rPr lang="en-US" sz="2000">
                  <a:latin typeface="Symbol" pitchFamily="18" charset="2"/>
                </a:rPr>
                <a:t>D</a:t>
              </a:r>
              <a:r>
                <a:rPr lang="en-US" sz="2000"/>
                <a:t>C</a:t>
              </a:r>
              <a:r>
                <a:rPr lang="en-US" sz="2000" baseline="-25000"/>
                <a:t>v,us</a:t>
              </a:r>
              <a:r>
                <a:rPr lang="en-US" sz="2000"/>
                <a:t> - </a:t>
              </a:r>
              <a:r>
                <a:rPr lang="en-US" sz="2000">
                  <a:latin typeface="Symbol" pitchFamily="18" charset="2"/>
                </a:rPr>
                <a:t>D</a:t>
              </a:r>
              <a:r>
                <a:rPr lang="en-US" sz="2000"/>
                <a:t>C</a:t>
              </a:r>
              <a:r>
                <a:rPr lang="en-US" sz="2000" baseline="-25000"/>
                <a:t>v, rival</a:t>
              </a:r>
              <a:r>
                <a:rPr lang="en-US" sz="2000"/>
                <a:t> </a:t>
              </a:r>
            </a:p>
          </p:txBody>
        </p:sp>
        <p:sp>
          <p:nvSpPr>
            <p:cNvPr id="18474" name="AutoShape 39"/>
            <p:cNvSpPr>
              <a:spLocks noChangeArrowheads="1"/>
            </p:cNvSpPr>
            <p:nvPr/>
          </p:nvSpPr>
          <p:spPr bwMode="auto">
            <a:xfrm>
              <a:off x="480" y="3456"/>
              <a:ext cx="240" cy="192"/>
            </a:xfrm>
            <a:prstGeom prst="rightArrow">
              <a:avLst>
                <a:gd name="adj1" fmla="val 50000"/>
                <a:gd name="adj2" fmla="val 31250"/>
              </a:avLst>
            </a:prstGeom>
            <a:solidFill>
              <a:schemeClr val="accent1"/>
            </a:solidFill>
            <a:ln w="9525">
              <a:solidFill>
                <a:srgbClr val="FF0000"/>
              </a:solidFill>
              <a:miter lim="800000"/>
              <a:headEnd/>
              <a:tailEnd/>
            </a:ln>
          </p:spPr>
          <p:txBody>
            <a:bodyPr wrap="none" anchor="ctr"/>
            <a:lstStyle/>
            <a:p>
              <a:endParaRPr lang="en-US"/>
            </a:p>
          </p:txBody>
        </p:sp>
      </p:grpSp>
      <p:sp>
        <p:nvSpPr>
          <p:cNvPr id="18469" name="Arc 3"/>
          <p:cNvSpPr>
            <a:spLocks/>
          </p:cNvSpPr>
          <p:nvPr/>
        </p:nvSpPr>
        <p:spPr bwMode="auto">
          <a:xfrm>
            <a:off x="2624138" y="1692275"/>
            <a:ext cx="3605212" cy="2916238"/>
          </a:xfrm>
          <a:custGeom>
            <a:avLst/>
            <a:gdLst>
              <a:gd name="T0" fmla="*/ 0 w 21600"/>
              <a:gd name="T1" fmla="*/ 0 h 21600"/>
              <a:gd name="T2" fmla="*/ 2147483647 w 21600"/>
              <a:gd name="T3" fmla="*/ 2147483647 h 21600"/>
              <a:gd name="T4" fmla="*/ 0 w 21600"/>
              <a:gd name="T5" fmla="*/ 2147483647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28575">
            <a:solidFill>
              <a:schemeClr val="accent1"/>
            </a:solidFill>
            <a:prstDash val="dash"/>
            <a:round/>
            <a:headEnd/>
            <a:tailEnd/>
          </a:ln>
        </p:spPr>
        <p:txBody>
          <a:bodyPr anchor="ctr">
            <a:spAutoFit/>
          </a:bodyPr>
          <a:lstStyle/>
          <a:p>
            <a:endParaRPr lang="en-US"/>
          </a:p>
        </p:txBody>
      </p:sp>
      <p:sp>
        <p:nvSpPr>
          <p:cNvPr id="18470" name="Oval 20"/>
          <p:cNvSpPr>
            <a:spLocks noChangeArrowheads="1"/>
          </p:cNvSpPr>
          <p:nvPr/>
        </p:nvSpPr>
        <p:spPr bwMode="auto">
          <a:xfrm>
            <a:off x="3810000" y="2282825"/>
            <a:ext cx="152400" cy="152400"/>
          </a:xfrm>
          <a:prstGeom prst="ellipse">
            <a:avLst/>
          </a:prstGeom>
          <a:solidFill>
            <a:schemeClr val="bg1"/>
          </a:solidFill>
          <a:ln w="28575">
            <a:solidFill>
              <a:schemeClr val="accent2"/>
            </a:solidFill>
            <a:round/>
            <a:headEnd type="none" w="sm" len="sm"/>
            <a:tailEnd type="none" w="sm" len="sm"/>
          </a:ln>
        </p:spPr>
        <p:txBody>
          <a:bodyPr wrap="none" anchor="ctr"/>
          <a:lstStyle/>
          <a:p>
            <a:endParaRPr lang="en-US"/>
          </a:p>
        </p:txBody>
      </p:sp>
      <p:sp>
        <p:nvSpPr>
          <p:cNvPr id="18471" name="Oval 21"/>
          <p:cNvSpPr>
            <a:spLocks noChangeArrowheads="1"/>
          </p:cNvSpPr>
          <p:nvPr/>
        </p:nvSpPr>
        <p:spPr bwMode="auto">
          <a:xfrm>
            <a:off x="5715000" y="3806825"/>
            <a:ext cx="152400" cy="152400"/>
          </a:xfrm>
          <a:prstGeom prst="ellipse">
            <a:avLst/>
          </a:prstGeom>
          <a:solidFill>
            <a:schemeClr val="bg1"/>
          </a:solidFill>
          <a:ln w="28575">
            <a:solidFill>
              <a:srgbClr val="FF0000"/>
            </a:solidFill>
            <a:round/>
            <a:headEnd type="none" w="sm" len="sm"/>
            <a:tailEnd type="none" w="sm" len="sm"/>
          </a:ln>
        </p:spPr>
        <p:txBody>
          <a:bodyPr wrap="none" anchor="ctr"/>
          <a:lstStyle/>
          <a:p>
            <a:endParaRPr lang="en-US"/>
          </a:p>
        </p:txBody>
      </p:sp>
      <p:sp>
        <p:nvSpPr>
          <p:cNvPr id="18472" name="AutoShape 4"/>
          <p:cNvSpPr>
            <a:spLocks noChangeArrowheads="1"/>
          </p:cNvSpPr>
          <p:nvPr/>
        </p:nvSpPr>
        <p:spPr bwMode="auto">
          <a:xfrm>
            <a:off x="5167313" y="1757363"/>
            <a:ext cx="1828800" cy="514350"/>
          </a:xfrm>
          <a:prstGeom prst="wedgeRoundRectCallout">
            <a:avLst>
              <a:gd name="adj1" fmla="val -83856"/>
              <a:gd name="adj2" fmla="val 56481"/>
              <a:gd name="adj3" fmla="val 16667"/>
            </a:avLst>
          </a:prstGeom>
          <a:solidFill>
            <a:schemeClr val="bg1"/>
          </a:solidFill>
          <a:ln w="9525" algn="ctr">
            <a:solidFill>
              <a:schemeClr val="tx1"/>
            </a:solidFill>
            <a:miter lim="800000"/>
            <a:headEnd/>
            <a:tailEnd/>
          </a:ln>
        </p:spPr>
        <p:txBody>
          <a:bodyPr/>
          <a:lstStyle/>
          <a:p>
            <a:pPr algn="ctr"/>
            <a:r>
              <a:rPr lang="en-US" sz="1200"/>
              <a:t>rival’s position if it were to enter our core market</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10632"/>
                                        </p:tgtEl>
                                        <p:attrNameLst>
                                          <p:attrName>style.visibility</p:attrName>
                                        </p:attrNameLst>
                                      </p:cBhvr>
                                      <p:to>
                                        <p:strVal val="visible"/>
                                      </p:to>
                                    </p:set>
                                    <p:anim calcmode="lin" valueType="num">
                                      <p:cBhvr additive="base">
                                        <p:cTn id="7" dur="500" fill="hold"/>
                                        <p:tgtEl>
                                          <p:spTgt spid="110632"/>
                                        </p:tgtEl>
                                        <p:attrNameLst>
                                          <p:attrName>ppt_x</p:attrName>
                                        </p:attrNameLst>
                                      </p:cBhvr>
                                      <p:tavLst>
                                        <p:tav tm="0">
                                          <p:val>
                                            <p:strVal val="0-#ppt_w/2"/>
                                          </p:val>
                                        </p:tav>
                                        <p:tav tm="100000">
                                          <p:val>
                                            <p:strVal val="#ppt_x"/>
                                          </p:val>
                                        </p:tav>
                                      </p:tavLst>
                                    </p:anim>
                                    <p:anim calcmode="lin" valueType="num">
                                      <p:cBhvr additive="base">
                                        <p:cTn id="8" dur="500" fill="hold"/>
                                        <p:tgtEl>
                                          <p:spTgt spid="11063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0632" grpId="0" autoUpdateAnimBg="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r>
              <a:rPr lang="en-US" smtClean="0"/>
              <a:t>Three definitions</a:t>
            </a:r>
          </a:p>
        </p:txBody>
      </p:sp>
      <p:sp>
        <p:nvSpPr>
          <p:cNvPr id="19459" name="Rectangle 3"/>
          <p:cNvSpPr>
            <a:spLocks noGrp="1" noChangeArrowheads="1"/>
          </p:cNvSpPr>
          <p:nvPr>
            <p:ph idx="1"/>
          </p:nvPr>
        </p:nvSpPr>
        <p:spPr>
          <a:xfrm>
            <a:off x="455613" y="965577"/>
            <a:ext cx="8229600" cy="5381625"/>
          </a:xfrm>
        </p:spPr>
        <p:txBody>
          <a:bodyPr/>
          <a:lstStyle/>
          <a:p>
            <a:pPr>
              <a:lnSpc>
                <a:spcPct val="90000"/>
              </a:lnSpc>
            </a:pPr>
            <a:r>
              <a:rPr lang="en-US" dirty="0" smtClean="0">
                <a:latin typeface="Symbol" pitchFamily="18" charset="2"/>
              </a:rPr>
              <a:t>D</a:t>
            </a:r>
            <a:r>
              <a:rPr lang="en-US" i="1" dirty="0" smtClean="0"/>
              <a:t>C</a:t>
            </a:r>
            <a:r>
              <a:rPr lang="en-US" baseline="-25000" dirty="0" smtClean="0"/>
              <a:t>V</a:t>
            </a:r>
            <a:r>
              <a:rPr lang="en-US" dirty="0" smtClean="0"/>
              <a:t> is the volume-(or utilization) driven cost differential</a:t>
            </a:r>
          </a:p>
          <a:p>
            <a:pPr lvl="1">
              <a:lnSpc>
                <a:spcPct val="90000"/>
              </a:lnSpc>
            </a:pPr>
            <a:r>
              <a:rPr lang="en-US" dirty="0" smtClean="0"/>
              <a:t>These are the extra costs incurred by operating at less than the strategically-targeted utilization level because of spreading a fixed cost over fewer units</a:t>
            </a:r>
          </a:p>
          <a:p>
            <a:pPr lvl="1">
              <a:lnSpc>
                <a:spcPct val="90000"/>
              </a:lnSpc>
            </a:pPr>
            <a:r>
              <a:rPr lang="en-US" i="1" dirty="0" smtClean="0"/>
              <a:t>Why have this?</a:t>
            </a:r>
          </a:p>
          <a:p>
            <a:pPr>
              <a:lnSpc>
                <a:spcPct val="90000"/>
              </a:lnSpc>
            </a:pPr>
            <a:endParaRPr lang="en-US" i="1" dirty="0" smtClean="0"/>
          </a:p>
          <a:p>
            <a:pPr>
              <a:lnSpc>
                <a:spcPct val="90000"/>
              </a:lnSpc>
            </a:pPr>
            <a:r>
              <a:rPr lang="en-US" dirty="0" smtClean="0">
                <a:latin typeface="Symbol" pitchFamily="18" charset="2"/>
              </a:rPr>
              <a:t>D</a:t>
            </a:r>
            <a:r>
              <a:rPr lang="en-US" i="1" dirty="0" smtClean="0"/>
              <a:t>C</a:t>
            </a:r>
            <a:r>
              <a:rPr lang="en-US" baseline="-25000" dirty="0" smtClean="0"/>
              <a:t>S</a:t>
            </a:r>
            <a:r>
              <a:rPr lang="en-US" dirty="0" smtClean="0"/>
              <a:t> is the competitive strategy-driven cost differential</a:t>
            </a:r>
          </a:p>
          <a:p>
            <a:pPr lvl="1">
              <a:lnSpc>
                <a:spcPct val="90000"/>
              </a:lnSpc>
            </a:pPr>
            <a:r>
              <a:rPr lang="en-US" dirty="0" smtClean="0"/>
              <a:t>This is the cost difference inherent in the way each company chooses to compete.</a:t>
            </a:r>
          </a:p>
          <a:p>
            <a:pPr lvl="1">
              <a:lnSpc>
                <a:spcPct val="90000"/>
              </a:lnSpc>
            </a:pPr>
            <a:r>
              <a:rPr lang="en-US" i="1" dirty="0" smtClean="0"/>
              <a:t>We would expect that a strategy emphasizing product innovation and customer responsiveness is more costly than a pure low cost strategy</a:t>
            </a:r>
          </a:p>
          <a:p>
            <a:pPr>
              <a:lnSpc>
                <a:spcPct val="90000"/>
              </a:lnSpc>
            </a:pPr>
            <a:endParaRPr lang="en-US" i="1" dirty="0" smtClean="0"/>
          </a:p>
          <a:p>
            <a:pPr>
              <a:lnSpc>
                <a:spcPct val="90000"/>
              </a:lnSpc>
            </a:pPr>
            <a:r>
              <a:rPr lang="en-US" dirty="0" smtClean="0">
                <a:latin typeface="Symbol" pitchFamily="18" charset="2"/>
              </a:rPr>
              <a:t>D</a:t>
            </a:r>
            <a:r>
              <a:rPr lang="en-US" i="1" dirty="0" smtClean="0"/>
              <a:t>C</a:t>
            </a:r>
            <a:r>
              <a:rPr lang="en-US" baseline="-25000" dirty="0" smtClean="0"/>
              <a:t>OE</a:t>
            </a:r>
            <a:r>
              <a:rPr lang="en-US" dirty="0" smtClean="0"/>
              <a:t> is the operational efficiency-driven cost differential</a:t>
            </a:r>
          </a:p>
          <a:p>
            <a:pPr lvl="1">
              <a:lnSpc>
                <a:spcPct val="90000"/>
              </a:lnSpc>
            </a:pPr>
            <a:r>
              <a:rPr lang="en-US" dirty="0" smtClean="0"/>
              <a:t>This is the remainder of the cost differential after controlling for volume and strategy.</a:t>
            </a:r>
          </a:p>
          <a:p>
            <a:pPr lvl="1">
              <a:lnSpc>
                <a:spcPct val="90000"/>
              </a:lnSpc>
            </a:pPr>
            <a:r>
              <a:rPr lang="en-US" i="1" dirty="0" smtClean="0"/>
              <a:t>It measures how one company is just more efficient in their operations and management than another, even if both were to run at their desired utilizations and to provide identical value proposition.</a:t>
            </a:r>
          </a:p>
          <a:p>
            <a:pPr lvl="1">
              <a:lnSpc>
                <a:spcPct val="90000"/>
              </a:lnSpc>
            </a:pPr>
            <a:endParaRPr lang="en-US" i="1" dirty="0" smtClean="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Introduction to competitive benchmarking</a:t>
            </a:r>
            <a:endParaRPr lang="en-US" dirty="0"/>
          </a:p>
        </p:txBody>
      </p:sp>
      <p:sp>
        <p:nvSpPr>
          <p:cNvPr id="3" name="Content Placeholder 2"/>
          <p:cNvSpPr>
            <a:spLocks noGrp="1"/>
          </p:cNvSpPr>
          <p:nvPr>
            <p:ph idx="1"/>
          </p:nvPr>
        </p:nvSpPr>
        <p:spPr/>
        <p:txBody>
          <a:bodyPr>
            <a:normAutofit/>
          </a:bodyPr>
          <a:lstStyle/>
          <a:p>
            <a:r>
              <a:rPr lang="en-US" sz="2400" dirty="0" smtClean="0"/>
              <a:t>In order to analyze this, we will look at </a:t>
            </a:r>
            <a:r>
              <a:rPr lang="en-US" sz="2400" b="1" dirty="0" smtClean="0"/>
              <a:t>operational competitive benchmarking</a:t>
            </a:r>
          </a:p>
          <a:p>
            <a:endParaRPr lang="en-US" sz="2400" dirty="0" smtClean="0"/>
          </a:p>
          <a:p>
            <a:pPr lvl="1"/>
            <a:r>
              <a:rPr lang="en-US" sz="2000" i="1" dirty="0" smtClean="0">
                <a:solidFill>
                  <a:schemeClr val="tx1"/>
                </a:solidFill>
              </a:rPr>
              <a:t>What are the </a:t>
            </a:r>
            <a:r>
              <a:rPr lang="en-US" sz="2000" i="1" u="sng" dirty="0" smtClean="0">
                <a:solidFill>
                  <a:schemeClr val="tx1"/>
                </a:solidFill>
              </a:rPr>
              <a:t>strategic</a:t>
            </a:r>
            <a:r>
              <a:rPr lang="en-US" sz="2000" i="1" dirty="0" smtClean="0">
                <a:solidFill>
                  <a:schemeClr val="tx1"/>
                </a:solidFill>
              </a:rPr>
              <a:t> differences between Sugar &amp; Spice and Sparkles?</a:t>
            </a:r>
          </a:p>
          <a:p>
            <a:pPr lvl="2"/>
            <a:r>
              <a:rPr lang="en-US" sz="1800" dirty="0" smtClean="0"/>
              <a:t>Differences related to strategic choices and competitive position</a:t>
            </a:r>
          </a:p>
          <a:p>
            <a:pPr lvl="2">
              <a:buClr>
                <a:srgbClr val="0C0C0C"/>
              </a:buClr>
            </a:pPr>
            <a:r>
              <a:rPr lang="en-US" sz="1800" i="1" dirty="0" smtClean="0">
                <a:solidFill>
                  <a:prstClr val="black"/>
                </a:solidFill>
              </a:rPr>
              <a:t>Example question:  </a:t>
            </a:r>
            <a:r>
              <a:rPr lang="en-US" sz="1600" i="1" dirty="0" smtClean="0">
                <a:solidFill>
                  <a:prstClr val="black"/>
                </a:solidFill>
              </a:rPr>
              <a:t>making larger size cupcakes than your competitor?</a:t>
            </a:r>
            <a:endParaRPr lang="en-US" sz="1800" i="1" dirty="0" smtClean="0">
              <a:solidFill>
                <a:prstClr val="black"/>
              </a:solidFill>
            </a:endParaRPr>
          </a:p>
          <a:p>
            <a:pPr lvl="2">
              <a:buNone/>
            </a:pPr>
            <a:endParaRPr lang="en-US" sz="1800" dirty="0" smtClean="0">
              <a:solidFill>
                <a:schemeClr val="tx1"/>
              </a:solidFill>
            </a:endParaRPr>
          </a:p>
          <a:p>
            <a:pPr lvl="2">
              <a:buNone/>
            </a:pPr>
            <a:endParaRPr lang="en-US" sz="1800" dirty="0" smtClean="0">
              <a:solidFill>
                <a:schemeClr val="tx1"/>
              </a:solidFill>
            </a:endParaRPr>
          </a:p>
          <a:p>
            <a:pPr lvl="1"/>
            <a:r>
              <a:rPr lang="en-US" sz="2000" i="1" dirty="0" smtClean="0">
                <a:solidFill>
                  <a:schemeClr val="tx1"/>
                </a:solidFill>
              </a:rPr>
              <a:t>What are the </a:t>
            </a:r>
            <a:r>
              <a:rPr lang="en-US" sz="2000" i="1" u="sng" dirty="0" smtClean="0">
                <a:solidFill>
                  <a:schemeClr val="tx1"/>
                </a:solidFill>
              </a:rPr>
              <a:t>operational</a:t>
            </a:r>
            <a:r>
              <a:rPr lang="en-US" sz="2000" i="1" dirty="0" smtClean="0">
                <a:solidFill>
                  <a:schemeClr val="tx1"/>
                </a:solidFill>
              </a:rPr>
              <a:t> differences?</a:t>
            </a:r>
          </a:p>
          <a:p>
            <a:pPr lvl="2"/>
            <a:r>
              <a:rPr lang="en-US" sz="1800" dirty="0" smtClean="0"/>
              <a:t>Differences directly related to the operational assets and strategy</a:t>
            </a:r>
          </a:p>
          <a:p>
            <a:pPr lvl="2"/>
            <a:r>
              <a:rPr lang="en-US" sz="1800" i="1" dirty="0" smtClean="0"/>
              <a:t>Example question:  </a:t>
            </a:r>
            <a:r>
              <a:rPr lang="en-US" sz="1600" i="1" dirty="0" smtClean="0"/>
              <a:t>leasing an industrial kitchen vs. a store in Beverly Hills?</a:t>
            </a:r>
            <a:endParaRPr lang="en-US" sz="1800" i="1" dirty="0" smtClean="0"/>
          </a:p>
          <a:p>
            <a:pPr lvl="2">
              <a:buNone/>
            </a:pPr>
            <a:endParaRPr lang="en-US" sz="1800" dirty="0" smtClean="0">
              <a:solidFill>
                <a:schemeClr val="tx1"/>
              </a:solidFill>
            </a:endParaRPr>
          </a:p>
          <a:p>
            <a:pPr>
              <a:buNone/>
            </a:pPr>
            <a:endParaRPr lang="en-US" sz="2400" dirty="0" smtClean="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External investment view: ROIC tree</a:t>
            </a:r>
            <a:br>
              <a:rPr lang="en-US" dirty="0" smtClean="0"/>
            </a:br>
            <a:r>
              <a:rPr lang="en-US" dirty="0" smtClean="0"/>
              <a:t>	Linking Financial and Operational Flows</a:t>
            </a:r>
            <a:endParaRPr lang="en-US" dirty="0"/>
          </a:p>
        </p:txBody>
      </p:sp>
      <p:pic>
        <p:nvPicPr>
          <p:cNvPr id="179223" name="Picture 23"/>
          <p:cNvPicPr>
            <a:picLocks noChangeAspect="1" noChangeArrowheads="1"/>
          </p:cNvPicPr>
          <p:nvPr/>
        </p:nvPicPr>
        <p:blipFill>
          <a:blip r:embed="rId3" cstate="print"/>
          <a:srcRect/>
          <a:stretch>
            <a:fillRect/>
          </a:stretch>
        </p:blipFill>
        <p:spPr bwMode="auto">
          <a:xfrm>
            <a:off x="161925" y="1005407"/>
            <a:ext cx="7429500" cy="5609188"/>
          </a:xfrm>
          <a:prstGeom prst="rect">
            <a:avLst/>
          </a:prstGeom>
          <a:noFill/>
          <a:ln w="9525" cap="flat" cmpd="sng" algn="ctr">
            <a:noFill/>
            <a:prstDash val="dash"/>
            <a:miter lim="800000"/>
            <a:headEnd/>
            <a:tailEnd/>
          </a:ln>
          <a:effectLst/>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How to compare operations?</a:t>
            </a:r>
            <a:endParaRPr lang="en-US" dirty="0"/>
          </a:p>
        </p:txBody>
      </p:sp>
      <p:sp>
        <p:nvSpPr>
          <p:cNvPr id="3" name="Content Placeholder 2"/>
          <p:cNvSpPr>
            <a:spLocks noGrp="1"/>
          </p:cNvSpPr>
          <p:nvPr>
            <p:ph sz="quarter" idx="4294967295"/>
          </p:nvPr>
        </p:nvSpPr>
        <p:spPr>
          <a:xfrm>
            <a:off x="0" y="1431925"/>
            <a:ext cx="8504238" cy="4572000"/>
          </a:xfrm>
        </p:spPr>
        <p:txBody>
          <a:bodyPr/>
          <a:lstStyle/>
          <a:p>
            <a:pPr>
              <a:buNone/>
            </a:pPr>
            <a:r>
              <a:rPr lang="en-US" dirty="0" smtClean="0"/>
              <a:t>Our operational benchmarking will compare:</a:t>
            </a:r>
          </a:p>
          <a:p>
            <a:pPr>
              <a:buNone/>
            </a:pPr>
            <a:endParaRPr lang="en-US" dirty="0" smtClean="0"/>
          </a:p>
        </p:txBody>
      </p:sp>
      <p:sp>
        <p:nvSpPr>
          <p:cNvPr id="5" name="Rounded Rectangle 4"/>
          <p:cNvSpPr/>
          <p:nvPr/>
        </p:nvSpPr>
        <p:spPr>
          <a:xfrm>
            <a:off x="518615" y="2049435"/>
            <a:ext cx="3848669" cy="2768225"/>
          </a:xfrm>
          <a:prstGeom prst="roundRect">
            <a:avLst/>
          </a:prstGeom>
        </p:spPr>
        <p:style>
          <a:lnRef idx="2">
            <a:schemeClr val="dk1">
              <a:shade val="50000"/>
            </a:schemeClr>
          </a:lnRef>
          <a:fillRef idx="1">
            <a:schemeClr val="dk1"/>
          </a:fillRef>
          <a:effectRef idx="0">
            <a:schemeClr val="dk1"/>
          </a:effectRef>
          <a:fontRef idx="minor">
            <a:schemeClr val="lt1"/>
          </a:fontRef>
        </p:style>
        <p:txBody>
          <a:bodyPr rtlCol="0" anchor="t" anchorCtr="0"/>
          <a:lstStyle/>
          <a:p>
            <a:pPr algn="ctr"/>
            <a:r>
              <a:rPr lang="en-US" sz="1600" b="1" dirty="0" smtClean="0"/>
              <a:t>Variable Costs:</a:t>
            </a:r>
          </a:p>
          <a:p>
            <a:pPr algn="ctr"/>
            <a:endParaRPr lang="en-US" sz="1600" b="1" dirty="0" smtClean="0"/>
          </a:p>
          <a:p>
            <a:pPr algn="ctr"/>
            <a:r>
              <a:rPr lang="en-US" sz="1600" i="1" dirty="0" smtClean="0"/>
              <a:t>What is the difference in the variable costs for an order of 4 dozen cupcakes?</a:t>
            </a:r>
          </a:p>
          <a:p>
            <a:pPr algn="ctr"/>
            <a:endParaRPr lang="en-US" sz="1600" i="1" dirty="0" smtClean="0"/>
          </a:p>
          <a:p>
            <a:pPr marL="342900" indent="-342900" algn="ctr">
              <a:buAutoNum type="arabicPeriod"/>
            </a:pPr>
            <a:r>
              <a:rPr lang="en-US" sz="1600" dirty="0" smtClean="0"/>
              <a:t>Ingredients</a:t>
            </a:r>
          </a:p>
          <a:p>
            <a:pPr marL="342900" indent="-342900" algn="ctr">
              <a:buAutoNum type="arabicPeriod"/>
            </a:pPr>
            <a:r>
              <a:rPr lang="en-US" sz="1600" dirty="0" smtClean="0"/>
              <a:t>Decorations</a:t>
            </a:r>
          </a:p>
          <a:p>
            <a:pPr marL="342900" indent="-342900" algn="ctr">
              <a:buAutoNum type="arabicPeriod"/>
            </a:pPr>
            <a:r>
              <a:rPr lang="en-US" sz="1600" dirty="0" smtClean="0"/>
              <a:t>Labor</a:t>
            </a:r>
          </a:p>
          <a:p>
            <a:pPr marL="342900" indent="-342900" algn="ctr">
              <a:buAutoNum type="arabicPeriod"/>
            </a:pPr>
            <a:r>
              <a:rPr lang="en-US" sz="1600" dirty="0" smtClean="0"/>
              <a:t>Packaging</a:t>
            </a:r>
            <a:endParaRPr lang="en-US" sz="1600" i="1" dirty="0" smtClean="0"/>
          </a:p>
        </p:txBody>
      </p:sp>
      <p:sp>
        <p:nvSpPr>
          <p:cNvPr id="7" name="Rounded Rectangle 6"/>
          <p:cNvSpPr/>
          <p:nvPr/>
        </p:nvSpPr>
        <p:spPr>
          <a:xfrm>
            <a:off x="4792645" y="2049435"/>
            <a:ext cx="3848669" cy="2768225"/>
          </a:xfrm>
          <a:prstGeom prst="roundRect">
            <a:avLst/>
          </a:prstGeom>
        </p:spPr>
        <p:style>
          <a:lnRef idx="2">
            <a:schemeClr val="dk1">
              <a:shade val="50000"/>
            </a:schemeClr>
          </a:lnRef>
          <a:fillRef idx="1">
            <a:schemeClr val="dk1"/>
          </a:fillRef>
          <a:effectRef idx="0">
            <a:schemeClr val="dk1"/>
          </a:effectRef>
          <a:fontRef idx="minor">
            <a:schemeClr val="lt1"/>
          </a:fontRef>
        </p:style>
        <p:txBody>
          <a:bodyPr rtlCol="0" anchor="t" anchorCtr="0"/>
          <a:lstStyle/>
          <a:p>
            <a:pPr algn="ctr"/>
            <a:r>
              <a:rPr lang="en-US" sz="1600" b="1" dirty="0" smtClean="0"/>
              <a:t>Fixed Costs:</a:t>
            </a:r>
          </a:p>
          <a:p>
            <a:pPr algn="ctr"/>
            <a:endParaRPr lang="en-US" sz="1600" b="1" dirty="0" smtClean="0"/>
          </a:p>
          <a:p>
            <a:pPr algn="ctr"/>
            <a:r>
              <a:rPr lang="en-US" sz="1600" i="1" dirty="0" smtClean="0"/>
              <a:t>What is the difference in the variable costs for an order of 4 dozen cupcakes?</a:t>
            </a:r>
          </a:p>
          <a:p>
            <a:pPr algn="ctr"/>
            <a:endParaRPr lang="en-US" sz="1600" i="1" dirty="0" smtClean="0"/>
          </a:p>
          <a:p>
            <a:pPr marL="342900" indent="-342900" algn="ctr">
              <a:buAutoNum type="arabicPeriod"/>
            </a:pPr>
            <a:r>
              <a:rPr lang="en-US" sz="1600" dirty="0" smtClean="0"/>
              <a:t>Rent &amp; Utilities</a:t>
            </a:r>
          </a:p>
          <a:p>
            <a:pPr marL="342900" indent="-342900" algn="ctr">
              <a:buAutoNum type="arabicPeriod"/>
            </a:pPr>
            <a:r>
              <a:rPr lang="en-US" sz="1600" dirty="0" smtClean="0"/>
              <a:t>Fixed Salaries</a:t>
            </a:r>
          </a:p>
        </p:txBody>
      </p:sp>
      <p:sp>
        <p:nvSpPr>
          <p:cNvPr id="8" name="Rectangle 7"/>
          <p:cNvSpPr/>
          <p:nvPr/>
        </p:nvSpPr>
        <p:spPr>
          <a:xfrm>
            <a:off x="0" y="4971540"/>
            <a:ext cx="8911771" cy="1015663"/>
          </a:xfrm>
          <a:prstGeom prst="rect">
            <a:avLst/>
          </a:prstGeom>
        </p:spPr>
        <p:txBody>
          <a:bodyPr wrap="square">
            <a:spAutoFit/>
          </a:bodyPr>
          <a:lstStyle/>
          <a:p>
            <a:pPr lvl="1">
              <a:buFont typeface="Arial" pitchFamily="34" charset="0"/>
              <a:buChar char="•"/>
            </a:pPr>
            <a:r>
              <a:rPr lang="en-US" sz="2000" i="0" dirty="0" smtClean="0"/>
              <a:t>Calculate the $cost differences between Sparkles and Sugar &amp; Spice</a:t>
            </a:r>
          </a:p>
          <a:p>
            <a:pPr lvl="1">
              <a:buFont typeface="Arial" pitchFamily="34" charset="0"/>
              <a:buChar char="•"/>
            </a:pPr>
            <a:r>
              <a:rPr lang="en-US" sz="2000" i="0" dirty="0" smtClean="0"/>
              <a:t>Determine whether they are </a:t>
            </a:r>
            <a:r>
              <a:rPr lang="en-US" sz="2000" i="0" u="sng" dirty="0" smtClean="0"/>
              <a:t>strategic</a:t>
            </a:r>
            <a:r>
              <a:rPr lang="en-US" sz="2000" i="0" dirty="0" smtClean="0"/>
              <a:t> or </a:t>
            </a:r>
            <a:r>
              <a:rPr lang="en-US" sz="2000" i="0" u="sng" dirty="0" smtClean="0"/>
              <a:t>operational</a:t>
            </a:r>
            <a:endParaRPr lang="en-US" sz="2000" i="0" dirty="0" smtClean="0"/>
          </a:p>
          <a:p>
            <a:pPr lvl="1">
              <a:buFont typeface="Arial" pitchFamily="34" charset="0"/>
              <a:buChar char="•"/>
            </a:pPr>
            <a:endParaRPr lang="en-US" sz="2000" i="0" dirty="0" smtClean="0"/>
          </a:p>
        </p:txBody>
      </p:sp>
      <p:sp>
        <p:nvSpPr>
          <p:cNvPr id="9" name="Rounded Rectangle 8"/>
          <p:cNvSpPr/>
          <p:nvPr/>
        </p:nvSpPr>
        <p:spPr>
          <a:xfrm>
            <a:off x="1187355" y="5759361"/>
            <a:ext cx="7042245" cy="859809"/>
          </a:xfrm>
          <a:prstGeom prst="roundRect">
            <a:avLst/>
          </a:prstGeom>
          <a:solidFill>
            <a:srgbClr val="CCECFF"/>
          </a:solidFill>
        </p:spPr>
        <p:style>
          <a:lnRef idx="1">
            <a:schemeClr val="dk1"/>
          </a:lnRef>
          <a:fillRef idx="2">
            <a:schemeClr val="dk1"/>
          </a:fillRef>
          <a:effectRef idx="1">
            <a:schemeClr val="dk1"/>
          </a:effectRef>
          <a:fontRef idx="minor">
            <a:schemeClr val="dk1"/>
          </a:fontRef>
        </p:style>
        <p:txBody>
          <a:bodyPr rtlCol="0" anchor="ctr"/>
          <a:lstStyle/>
          <a:p>
            <a:pPr algn="ctr"/>
            <a:r>
              <a:rPr lang="en-US" sz="2000" dirty="0" smtClean="0"/>
              <a:t>Our unit of comparison is one order of </a:t>
            </a:r>
            <a:r>
              <a:rPr lang="en-US" sz="2000" u="sng" dirty="0" smtClean="0"/>
              <a:t>4 dozen cupcakes</a:t>
            </a:r>
          </a:p>
          <a:p>
            <a:pPr algn="ctr"/>
            <a:r>
              <a:rPr lang="en-US" sz="2000" i="1" dirty="0" smtClean="0"/>
              <a:t>Custom vs. standard</a:t>
            </a:r>
            <a:endParaRPr lang="en-US" sz="2000" i="1"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2400" dirty="0" smtClean="0"/>
              <a:t>The analysis is only as good as the research and assumptions</a:t>
            </a:r>
            <a:endParaRPr lang="en-US" sz="2400" dirty="0"/>
          </a:p>
        </p:txBody>
      </p:sp>
      <p:sp>
        <p:nvSpPr>
          <p:cNvPr id="3" name="Content Placeholder 2"/>
          <p:cNvSpPr>
            <a:spLocks noGrp="1"/>
          </p:cNvSpPr>
          <p:nvPr>
            <p:ph idx="1"/>
          </p:nvPr>
        </p:nvSpPr>
        <p:spPr/>
        <p:txBody>
          <a:bodyPr>
            <a:normAutofit/>
          </a:bodyPr>
          <a:lstStyle/>
          <a:p>
            <a:pPr lvl="1"/>
            <a:r>
              <a:rPr lang="en-US" dirty="0" smtClean="0">
                <a:solidFill>
                  <a:schemeClr val="tx1"/>
                </a:solidFill>
              </a:rPr>
              <a:t>Our analysis is based on research and assumptions</a:t>
            </a:r>
          </a:p>
          <a:p>
            <a:pPr lvl="2"/>
            <a:r>
              <a:rPr lang="en-US" dirty="0" smtClean="0"/>
              <a:t>Both Sugar &amp; Spice and Sparkles are private companies</a:t>
            </a:r>
          </a:p>
          <a:p>
            <a:pPr lvl="2">
              <a:buNone/>
            </a:pPr>
            <a:endParaRPr lang="en-US" dirty="0" smtClean="0">
              <a:solidFill>
                <a:schemeClr val="tx1"/>
              </a:solidFill>
            </a:endParaRPr>
          </a:p>
          <a:p>
            <a:pPr lvl="1"/>
            <a:endParaRPr lang="en-US" dirty="0" smtClean="0">
              <a:solidFill>
                <a:schemeClr val="tx1"/>
              </a:solidFill>
            </a:endParaRPr>
          </a:p>
          <a:p>
            <a:pPr lvl="1"/>
            <a:r>
              <a:rPr lang="en-US" i="1" dirty="0" smtClean="0">
                <a:solidFill>
                  <a:schemeClr val="tx1"/>
                </a:solidFill>
              </a:rPr>
              <a:t>This is like real life…the information is not always clean</a:t>
            </a:r>
          </a:p>
          <a:p>
            <a:pPr lvl="2"/>
            <a:r>
              <a:rPr lang="en-US" dirty="0" smtClean="0"/>
              <a:t>Allison provided her own data and information</a:t>
            </a:r>
          </a:p>
          <a:p>
            <a:pPr lvl="2"/>
            <a:r>
              <a:rPr lang="en-US" dirty="0" smtClean="0"/>
              <a:t>Have to dig for information on competitors</a:t>
            </a:r>
          </a:p>
          <a:p>
            <a:pPr lvl="3"/>
            <a:r>
              <a:rPr lang="en-US" dirty="0" smtClean="0">
                <a:solidFill>
                  <a:schemeClr val="tx1"/>
                </a:solidFill>
              </a:rPr>
              <a:t>Have to use judgment and intuition</a:t>
            </a:r>
          </a:p>
          <a:p>
            <a:pPr lvl="3"/>
            <a:r>
              <a:rPr lang="en-US" dirty="0" smtClean="0">
                <a:solidFill>
                  <a:schemeClr val="tx1"/>
                </a:solidFill>
              </a:rPr>
              <a:t>Your competitors won’t put together nice case exhibits for you</a:t>
            </a:r>
          </a:p>
          <a:p>
            <a:pPr lvl="1"/>
            <a:endParaRPr lang="en-US" dirty="0" smtClean="0">
              <a:solidFill>
                <a:schemeClr val="tx1"/>
              </a:solidFill>
            </a:endParaRPr>
          </a:p>
          <a:p>
            <a:pPr lvl="1"/>
            <a:endParaRPr lang="en-US" dirty="0" smtClean="0">
              <a:solidFill>
                <a:schemeClr val="tx1"/>
              </a:solidFill>
            </a:endParaRPr>
          </a:p>
          <a:p>
            <a:pPr lvl="1"/>
            <a:r>
              <a:rPr lang="en-US" dirty="0" smtClean="0">
                <a:solidFill>
                  <a:schemeClr val="tx1"/>
                </a:solidFill>
              </a:rPr>
              <a:t>Analysis will focus on the key areas where there are differences</a:t>
            </a:r>
          </a:p>
          <a:p>
            <a:pPr lvl="1">
              <a:buNone/>
            </a:pPr>
            <a:endParaRPr lang="en-US" i="1" dirty="0" smtClean="0">
              <a:solidFill>
                <a:schemeClr val="tx1"/>
              </a:solidFill>
            </a:endParaRPr>
          </a:p>
          <a:p>
            <a:pPr lvl="1"/>
            <a:endParaRPr lang="en-US" dirty="0" smtClean="0">
              <a:solidFill>
                <a:schemeClr val="tx1"/>
              </a:solidFill>
            </a:endParaRPr>
          </a:p>
          <a:p>
            <a:pPr lvl="1"/>
            <a:endParaRPr lang="en-US" dirty="0" smtClean="0">
              <a:solidFill>
                <a:schemeClr val="tx1"/>
              </a:solidFill>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Sugar &amp; Spice is not at scale today</a:t>
            </a:r>
            <a:endParaRPr lang="en-US" dirty="0"/>
          </a:p>
        </p:txBody>
      </p:sp>
      <p:graphicFrame>
        <p:nvGraphicFramePr>
          <p:cNvPr id="4" name="Chart 3"/>
          <p:cNvGraphicFramePr/>
          <p:nvPr/>
        </p:nvGraphicFramePr>
        <p:xfrm>
          <a:off x="246742" y="1451429"/>
          <a:ext cx="8563429" cy="4847772"/>
        </p:xfrm>
        <a:graphic>
          <a:graphicData uri="http://schemas.openxmlformats.org/drawingml/2006/chart">
            <c:chart xmlns:c="http://schemas.openxmlformats.org/drawingml/2006/chart" xmlns:r="http://schemas.openxmlformats.org/officeDocument/2006/relationships" r:id="rId3"/>
          </a:graphicData>
        </a:graphic>
      </p:graphicFrame>
      <p:pic>
        <p:nvPicPr>
          <p:cNvPr id="5" name="Picture 2"/>
          <p:cNvPicPr>
            <a:picLocks noChangeAspect="1" noChangeArrowheads="1"/>
          </p:cNvPicPr>
          <p:nvPr/>
        </p:nvPicPr>
        <p:blipFill>
          <a:blip r:embed="rId4" cstate="print"/>
          <a:srcRect/>
          <a:stretch>
            <a:fillRect/>
          </a:stretch>
        </p:blipFill>
        <p:spPr bwMode="auto">
          <a:xfrm>
            <a:off x="3975019" y="2763609"/>
            <a:ext cx="1302815" cy="882748"/>
          </a:xfrm>
          <a:prstGeom prst="rect">
            <a:avLst/>
          </a:prstGeom>
          <a:ln>
            <a:noFill/>
          </a:ln>
          <a:effectLst>
            <a:outerShdw blurRad="292100" dist="139700" dir="2700000" algn="tl" rotWithShape="0">
              <a:srgbClr val="333333">
                <a:alpha val="65000"/>
              </a:srgbClr>
            </a:outerShdw>
          </a:effectLst>
        </p:spPr>
      </p:pic>
      <p:pic>
        <p:nvPicPr>
          <p:cNvPr id="6" name="Picture 2"/>
          <p:cNvPicPr>
            <a:picLocks noChangeAspect="1" noChangeArrowheads="1"/>
          </p:cNvPicPr>
          <p:nvPr/>
        </p:nvPicPr>
        <p:blipFill>
          <a:blip r:embed="rId5" cstate="print"/>
          <a:srcRect/>
          <a:stretch>
            <a:fillRect/>
          </a:stretch>
        </p:blipFill>
        <p:spPr bwMode="auto">
          <a:xfrm>
            <a:off x="5330214" y="2326466"/>
            <a:ext cx="1302815" cy="897096"/>
          </a:xfrm>
          <a:prstGeom prst="rect">
            <a:avLst/>
          </a:prstGeom>
          <a:ln>
            <a:noFill/>
          </a:ln>
          <a:effectLst>
            <a:outerShdw blurRad="292100" dist="139700" dir="2700000" algn="tl" rotWithShape="0">
              <a:srgbClr val="333333">
                <a:alpha val="65000"/>
              </a:srgbClr>
            </a:outerShdw>
          </a:effectLst>
        </p:spPr>
      </p:pic>
      <p:pic>
        <p:nvPicPr>
          <p:cNvPr id="7" name="Picture 3"/>
          <p:cNvPicPr>
            <a:picLocks noChangeAspect="1" noChangeArrowheads="1"/>
          </p:cNvPicPr>
          <p:nvPr/>
        </p:nvPicPr>
        <p:blipFill>
          <a:blip r:embed="rId6" cstate="print"/>
          <a:srcRect/>
          <a:stretch>
            <a:fillRect/>
          </a:stretch>
        </p:blipFill>
        <p:spPr bwMode="auto">
          <a:xfrm>
            <a:off x="6629103" y="2720238"/>
            <a:ext cx="1302815" cy="876778"/>
          </a:xfrm>
          <a:prstGeom prst="rect">
            <a:avLst/>
          </a:prstGeom>
          <a:noFill/>
          <a:ln w="9525">
            <a:noFill/>
            <a:miter lim="800000"/>
            <a:headEnd/>
            <a:tailEnd/>
          </a:ln>
        </p:spPr>
      </p:pic>
      <p:sp>
        <p:nvSpPr>
          <p:cNvPr id="9" name="TextBox 8"/>
          <p:cNvSpPr txBox="1"/>
          <p:nvPr/>
        </p:nvSpPr>
        <p:spPr>
          <a:xfrm>
            <a:off x="1233714" y="4339767"/>
            <a:ext cx="3483429" cy="307777"/>
          </a:xfrm>
          <a:prstGeom prst="rect">
            <a:avLst/>
          </a:prstGeom>
          <a:noFill/>
        </p:spPr>
        <p:txBody>
          <a:bodyPr wrap="square" rtlCol="0">
            <a:spAutoFit/>
          </a:bodyPr>
          <a:lstStyle/>
          <a:p>
            <a:r>
              <a:rPr lang="en-US" sz="1400" i="1" dirty="0" smtClean="0"/>
              <a:t>Rent and Utilities $3000 / month</a:t>
            </a:r>
            <a:endParaRPr lang="en-US" sz="1400" i="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Sugar &amp; Spice is not at scale today</a:t>
            </a:r>
            <a:endParaRPr lang="en-US" dirty="0"/>
          </a:p>
        </p:txBody>
      </p:sp>
      <p:sp>
        <p:nvSpPr>
          <p:cNvPr id="3" name="Content Placeholder 2"/>
          <p:cNvSpPr>
            <a:spLocks noGrp="1"/>
          </p:cNvSpPr>
          <p:nvPr>
            <p:ph idx="1"/>
          </p:nvPr>
        </p:nvSpPr>
        <p:spPr/>
        <p:txBody>
          <a:bodyPr>
            <a:normAutofit/>
          </a:bodyPr>
          <a:lstStyle/>
          <a:p>
            <a:r>
              <a:rPr lang="en-US" dirty="0" smtClean="0"/>
              <a:t>Our first adjustment is on </a:t>
            </a:r>
            <a:r>
              <a:rPr lang="en-US" i="1" dirty="0" smtClean="0"/>
              <a:t>volume</a:t>
            </a:r>
            <a:r>
              <a:rPr lang="en-US" dirty="0" smtClean="0"/>
              <a:t>: </a:t>
            </a:r>
            <a:r>
              <a:rPr lang="en-US" i="1" u="sng" dirty="0" smtClean="0"/>
              <a:t>assume</a:t>
            </a:r>
            <a:r>
              <a:rPr lang="en-US" dirty="0" smtClean="0"/>
              <a:t> that Sugar &amp; Spice will operate at </a:t>
            </a:r>
            <a:r>
              <a:rPr lang="en-US" i="1" dirty="0" smtClean="0"/>
              <a:t>planned scale</a:t>
            </a:r>
            <a:endParaRPr lang="en-US" dirty="0" smtClean="0"/>
          </a:p>
          <a:p>
            <a:pPr lvl="1"/>
            <a:r>
              <a:rPr lang="en-US" dirty="0" smtClean="0">
                <a:solidFill>
                  <a:schemeClr val="tx1"/>
                </a:solidFill>
              </a:rPr>
              <a:t>Today Sugar &amp; Spice is not at scale </a:t>
            </a:r>
          </a:p>
          <a:p>
            <a:pPr lvl="2"/>
            <a:r>
              <a:rPr lang="en-US" dirty="0" smtClean="0">
                <a:solidFill>
                  <a:schemeClr val="tx1"/>
                </a:solidFill>
              </a:rPr>
              <a:t>Current production:138 dozen / month </a:t>
            </a:r>
          </a:p>
          <a:p>
            <a:pPr lvl="2"/>
            <a:r>
              <a:rPr lang="en-US" dirty="0" smtClean="0">
                <a:solidFill>
                  <a:schemeClr val="tx1"/>
                </a:solidFill>
              </a:rPr>
              <a:t>Sugar &amp; Spice is inside the operational frontier </a:t>
            </a:r>
          </a:p>
          <a:p>
            <a:pPr lvl="2"/>
            <a:r>
              <a:rPr lang="en-US" dirty="0" smtClean="0"/>
              <a:t>F</a:t>
            </a:r>
            <a:r>
              <a:rPr lang="en-US" dirty="0" smtClean="0">
                <a:solidFill>
                  <a:schemeClr val="tx1"/>
                </a:solidFill>
              </a:rPr>
              <a:t>ixed cost allocation is very high</a:t>
            </a:r>
          </a:p>
          <a:p>
            <a:pPr lvl="2"/>
            <a:endParaRPr lang="en-US" dirty="0" smtClean="0">
              <a:solidFill>
                <a:schemeClr val="tx1"/>
              </a:solidFill>
            </a:endParaRPr>
          </a:p>
          <a:p>
            <a:pPr lvl="1"/>
            <a:r>
              <a:rPr lang="en-US" dirty="0" smtClean="0">
                <a:solidFill>
                  <a:schemeClr val="tx1"/>
                </a:solidFill>
              </a:rPr>
              <a:t>For this analysis, we assume that Sugar &amp; Spice can hit scale</a:t>
            </a:r>
          </a:p>
          <a:p>
            <a:pPr lvl="3"/>
            <a:r>
              <a:rPr lang="en-US" dirty="0" smtClean="0">
                <a:solidFill>
                  <a:schemeClr val="tx1"/>
                </a:solidFill>
              </a:rPr>
              <a:t>Efficient scale is</a:t>
            </a:r>
          </a:p>
          <a:p>
            <a:pPr lvl="4">
              <a:buNone/>
            </a:pPr>
            <a:r>
              <a:rPr lang="en-US" dirty="0" smtClean="0"/>
              <a:t> ~400 dozen/month for high customized cupcakes</a:t>
            </a:r>
            <a:endParaRPr lang="en-US" i="1" dirty="0" smtClean="0"/>
          </a:p>
          <a:p>
            <a:pPr lvl="4">
              <a:buNone/>
            </a:pPr>
            <a:r>
              <a:rPr lang="en-US" i="1" dirty="0" smtClean="0"/>
              <a:t>This information was Allison’s best assumption of her capacity</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ounded Rectangle 18"/>
          <p:cNvSpPr/>
          <p:nvPr/>
        </p:nvSpPr>
        <p:spPr>
          <a:xfrm>
            <a:off x="135775" y="119150"/>
            <a:ext cx="8869680" cy="6583680"/>
          </a:xfrm>
          <a:prstGeom prst="roundRect">
            <a:avLst>
              <a:gd name="adj" fmla="val 0"/>
            </a:avLst>
          </a:prstGeom>
          <a:solidFill>
            <a:srgbClr val="F8F8F8"/>
          </a:solidFill>
          <a:ln w="57150">
            <a:solidFill>
              <a:schemeClr val="bg2">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p:cNvSpPr txBox="1"/>
          <p:nvPr/>
        </p:nvSpPr>
        <p:spPr>
          <a:xfrm>
            <a:off x="152400" y="609600"/>
            <a:ext cx="4572000" cy="630238"/>
          </a:xfrm>
          <a:prstGeom prst="rect">
            <a:avLst/>
          </a:prstGeom>
          <a:noFill/>
        </p:spPr>
        <p:txBody>
          <a:bodyPr>
            <a:spAutoFit/>
          </a:bodyPr>
          <a:lstStyle/>
          <a:p>
            <a:pPr fontAlgn="auto">
              <a:spcBef>
                <a:spcPts val="0"/>
              </a:spcBef>
              <a:spcAft>
                <a:spcPts val="0"/>
              </a:spcAft>
              <a:defRPr/>
            </a:pPr>
            <a:r>
              <a:rPr lang="en-US" sz="1400" b="1" dirty="0">
                <a:latin typeface="+mn-lt"/>
                <a:cs typeface="+mn-cs"/>
              </a:rPr>
              <a:t>highly customized</a:t>
            </a:r>
          </a:p>
          <a:p>
            <a:pPr fontAlgn="auto">
              <a:spcBef>
                <a:spcPts val="0"/>
              </a:spcBef>
              <a:spcAft>
                <a:spcPts val="0"/>
              </a:spcAft>
              <a:defRPr/>
            </a:pPr>
            <a:r>
              <a:rPr lang="en-US" sz="1050" b="1" i="1" dirty="0">
                <a:latin typeface="+mn-lt"/>
                <a:cs typeface="+mn-cs"/>
              </a:rPr>
              <a:t>pictures, flavors, </a:t>
            </a:r>
            <a:r>
              <a:rPr lang="en-US" sz="1050" b="1" i="1" dirty="0" smtClean="0">
                <a:latin typeface="+mn-lt"/>
                <a:cs typeface="+mn-cs"/>
              </a:rPr>
              <a:t>display</a:t>
            </a:r>
            <a:endParaRPr lang="en-US" sz="1050" b="1" i="1" dirty="0">
              <a:latin typeface="+mn-lt"/>
              <a:cs typeface="+mn-cs"/>
            </a:endParaRPr>
          </a:p>
          <a:p>
            <a:pPr fontAlgn="auto">
              <a:spcBef>
                <a:spcPts val="0"/>
              </a:spcBef>
              <a:spcAft>
                <a:spcPts val="0"/>
              </a:spcAft>
              <a:defRPr/>
            </a:pPr>
            <a:r>
              <a:rPr lang="en-US" sz="1050" b="1" i="1" dirty="0">
                <a:latin typeface="+mn-lt"/>
                <a:cs typeface="+mn-cs"/>
              </a:rPr>
              <a:t>made to order</a:t>
            </a:r>
          </a:p>
        </p:txBody>
      </p:sp>
      <p:grpSp>
        <p:nvGrpSpPr>
          <p:cNvPr id="2" name="Group 12"/>
          <p:cNvGrpSpPr>
            <a:grpSpLocks/>
          </p:cNvGrpSpPr>
          <p:nvPr/>
        </p:nvGrpSpPr>
        <p:grpSpPr bwMode="auto">
          <a:xfrm>
            <a:off x="2133600" y="685800"/>
            <a:ext cx="6492875" cy="5453063"/>
            <a:chOff x="1828799" y="685800"/>
            <a:chExt cx="4580064" cy="3756378"/>
          </a:xfrm>
        </p:grpSpPr>
        <p:cxnSp>
          <p:nvCxnSpPr>
            <p:cNvPr id="9" name="Straight Connector 8"/>
            <p:cNvCxnSpPr/>
            <p:nvPr/>
          </p:nvCxnSpPr>
          <p:spPr>
            <a:xfrm rot="5400000">
              <a:off x="-45562" y="2560161"/>
              <a:ext cx="3748723" cy="0"/>
            </a:xfrm>
            <a:prstGeom prst="line">
              <a:avLst/>
            </a:prstGeom>
          </p:spPr>
          <p:style>
            <a:lnRef idx="3">
              <a:schemeClr val="dk1"/>
            </a:lnRef>
            <a:fillRef idx="0">
              <a:schemeClr val="dk1"/>
            </a:fillRef>
            <a:effectRef idx="2">
              <a:schemeClr val="dk1"/>
            </a:effectRef>
            <a:fontRef idx="minor">
              <a:schemeClr val="tx1"/>
            </a:fontRef>
          </p:style>
        </p:cxnSp>
        <p:cxnSp>
          <p:nvCxnSpPr>
            <p:cNvPr id="10" name="Straight Connector 9"/>
            <p:cNvCxnSpPr/>
            <p:nvPr/>
          </p:nvCxnSpPr>
          <p:spPr>
            <a:xfrm>
              <a:off x="1828799" y="4442178"/>
              <a:ext cx="4580064" cy="0"/>
            </a:xfrm>
            <a:prstGeom prst="line">
              <a:avLst/>
            </a:prstGeom>
          </p:spPr>
          <p:style>
            <a:lnRef idx="3">
              <a:schemeClr val="dk1"/>
            </a:lnRef>
            <a:fillRef idx="0">
              <a:schemeClr val="dk1"/>
            </a:fillRef>
            <a:effectRef idx="2">
              <a:schemeClr val="dk1"/>
            </a:effectRef>
            <a:fontRef idx="minor">
              <a:schemeClr val="tx1"/>
            </a:fontRef>
          </p:style>
        </p:cxnSp>
      </p:grpSp>
      <p:sp>
        <p:nvSpPr>
          <p:cNvPr id="16" name="TextBox 15"/>
          <p:cNvSpPr txBox="1"/>
          <p:nvPr/>
        </p:nvSpPr>
        <p:spPr>
          <a:xfrm>
            <a:off x="152400" y="5694363"/>
            <a:ext cx="4572000" cy="477837"/>
          </a:xfrm>
          <a:prstGeom prst="rect">
            <a:avLst/>
          </a:prstGeom>
          <a:noFill/>
        </p:spPr>
        <p:txBody>
          <a:bodyPr>
            <a:spAutoFit/>
          </a:bodyPr>
          <a:lstStyle/>
          <a:p>
            <a:pPr fontAlgn="auto">
              <a:spcBef>
                <a:spcPts val="0"/>
              </a:spcBef>
              <a:spcAft>
                <a:spcPts val="0"/>
              </a:spcAft>
              <a:defRPr/>
            </a:pPr>
            <a:r>
              <a:rPr lang="en-US" sz="1400" b="1" dirty="0">
                <a:latin typeface="+mn-lt"/>
                <a:cs typeface="+mn-cs"/>
              </a:rPr>
              <a:t>standard flavors</a:t>
            </a:r>
          </a:p>
          <a:p>
            <a:pPr fontAlgn="auto">
              <a:spcBef>
                <a:spcPts val="0"/>
              </a:spcBef>
              <a:spcAft>
                <a:spcPts val="0"/>
              </a:spcAft>
              <a:defRPr/>
            </a:pPr>
            <a:r>
              <a:rPr lang="en-US" sz="1050" b="1" i="1" dirty="0">
                <a:latin typeface="+mn-lt"/>
                <a:cs typeface="+mn-cs"/>
              </a:rPr>
              <a:t>not made to order</a:t>
            </a:r>
          </a:p>
        </p:txBody>
      </p:sp>
      <p:sp>
        <p:nvSpPr>
          <p:cNvPr id="3077" name="TextBox 16"/>
          <p:cNvSpPr txBox="1">
            <a:spLocks noChangeArrowheads="1"/>
          </p:cNvSpPr>
          <p:nvPr/>
        </p:nvSpPr>
        <p:spPr bwMode="auto">
          <a:xfrm>
            <a:off x="7620000" y="6172200"/>
            <a:ext cx="914400" cy="307975"/>
          </a:xfrm>
          <a:prstGeom prst="rect">
            <a:avLst/>
          </a:prstGeom>
          <a:noFill/>
          <a:ln w="9525">
            <a:noFill/>
            <a:miter lim="800000"/>
            <a:headEnd/>
            <a:tailEnd/>
          </a:ln>
        </p:spPr>
        <p:txBody>
          <a:bodyPr>
            <a:spAutoFit/>
          </a:bodyPr>
          <a:lstStyle/>
          <a:p>
            <a:pPr algn="ctr"/>
            <a:r>
              <a:rPr lang="en-US" sz="1400" b="1">
                <a:latin typeface="Calibri" pitchFamily="34" charset="0"/>
              </a:rPr>
              <a:t>Lo</a:t>
            </a:r>
          </a:p>
        </p:txBody>
      </p:sp>
      <p:sp>
        <p:nvSpPr>
          <p:cNvPr id="3078" name="TextBox 17"/>
          <p:cNvSpPr txBox="1">
            <a:spLocks noChangeArrowheads="1"/>
          </p:cNvSpPr>
          <p:nvPr/>
        </p:nvSpPr>
        <p:spPr bwMode="auto">
          <a:xfrm>
            <a:off x="2133600" y="6172200"/>
            <a:ext cx="914400" cy="307975"/>
          </a:xfrm>
          <a:prstGeom prst="rect">
            <a:avLst/>
          </a:prstGeom>
          <a:noFill/>
          <a:ln w="9525">
            <a:noFill/>
            <a:miter lim="800000"/>
            <a:headEnd/>
            <a:tailEnd/>
          </a:ln>
        </p:spPr>
        <p:txBody>
          <a:bodyPr>
            <a:spAutoFit/>
          </a:bodyPr>
          <a:lstStyle/>
          <a:p>
            <a:pPr algn="ctr"/>
            <a:r>
              <a:rPr lang="en-US" sz="1400" b="1">
                <a:latin typeface="Calibri" pitchFamily="34" charset="0"/>
              </a:rPr>
              <a:t>Hi</a:t>
            </a:r>
          </a:p>
        </p:txBody>
      </p:sp>
      <p:sp>
        <p:nvSpPr>
          <p:cNvPr id="3079" name="TextBox 18"/>
          <p:cNvSpPr txBox="1">
            <a:spLocks noChangeArrowheads="1"/>
          </p:cNvSpPr>
          <p:nvPr/>
        </p:nvSpPr>
        <p:spPr bwMode="auto">
          <a:xfrm>
            <a:off x="3767138" y="6130925"/>
            <a:ext cx="3429000" cy="368300"/>
          </a:xfrm>
          <a:prstGeom prst="rect">
            <a:avLst/>
          </a:prstGeom>
          <a:noFill/>
          <a:ln w="9525">
            <a:noFill/>
            <a:miter lim="800000"/>
            <a:headEnd/>
            <a:tailEnd/>
          </a:ln>
        </p:spPr>
        <p:txBody>
          <a:bodyPr>
            <a:spAutoFit/>
          </a:bodyPr>
          <a:lstStyle/>
          <a:p>
            <a:pPr algn="ctr"/>
            <a:r>
              <a:rPr lang="en-US" b="1">
                <a:latin typeface="Calibri" pitchFamily="34" charset="0"/>
              </a:rPr>
              <a:t>Cost</a:t>
            </a:r>
          </a:p>
        </p:txBody>
      </p:sp>
      <p:sp>
        <p:nvSpPr>
          <p:cNvPr id="3080" name="TextBox 19"/>
          <p:cNvSpPr txBox="1">
            <a:spLocks noChangeArrowheads="1"/>
          </p:cNvSpPr>
          <p:nvPr/>
        </p:nvSpPr>
        <p:spPr bwMode="auto">
          <a:xfrm rot="-5400000">
            <a:off x="234157" y="3248819"/>
            <a:ext cx="3429000" cy="369887"/>
          </a:xfrm>
          <a:prstGeom prst="rect">
            <a:avLst/>
          </a:prstGeom>
          <a:noFill/>
          <a:ln w="9525">
            <a:noFill/>
            <a:miter lim="800000"/>
            <a:headEnd/>
            <a:tailEnd/>
          </a:ln>
        </p:spPr>
        <p:txBody>
          <a:bodyPr>
            <a:spAutoFit/>
          </a:bodyPr>
          <a:lstStyle/>
          <a:p>
            <a:pPr algn="ctr"/>
            <a:r>
              <a:rPr lang="en-US" b="1">
                <a:latin typeface="Calibri" pitchFamily="34" charset="0"/>
              </a:rPr>
              <a:t>Customization</a:t>
            </a:r>
          </a:p>
        </p:txBody>
      </p:sp>
      <p:grpSp>
        <p:nvGrpSpPr>
          <p:cNvPr id="3" name="Group 23"/>
          <p:cNvGrpSpPr>
            <a:grpSpLocks/>
          </p:cNvGrpSpPr>
          <p:nvPr/>
        </p:nvGrpSpPr>
        <p:grpSpPr bwMode="auto">
          <a:xfrm>
            <a:off x="2133600" y="1143000"/>
            <a:ext cx="2057400" cy="915988"/>
            <a:chOff x="2514600" y="2854642"/>
            <a:chExt cx="2057400" cy="915889"/>
          </a:xfrm>
        </p:grpSpPr>
        <p:pic>
          <p:nvPicPr>
            <p:cNvPr id="3084" name="Picture 4" descr="Sweet E's logo"/>
            <p:cNvPicPr>
              <a:picLocks noChangeAspect="1" noChangeArrowheads="1"/>
            </p:cNvPicPr>
            <p:nvPr/>
          </p:nvPicPr>
          <p:blipFill>
            <a:blip r:embed="rId3" cstate="print"/>
            <a:srcRect/>
            <a:stretch>
              <a:fillRect/>
            </a:stretch>
          </p:blipFill>
          <p:spPr bwMode="auto">
            <a:xfrm>
              <a:off x="2590801" y="2854642"/>
              <a:ext cx="576689" cy="269557"/>
            </a:xfrm>
            <a:prstGeom prst="rect">
              <a:avLst/>
            </a:prstGeom>
            <a:noFill/>
            <a:ln w="9525">
              <a:noFill/>
              <a:miter lim="800000"/>
              <a:headEnd/>
              <a:tailEnd/>
            </a:ln>
          </p:spPr>
        </p:pic>
        <p:sp>
          <p:nvSpPr>
            <p:cNvPr id="3085" name="TextBox 22"/>
            <p:cNvSpPr txBox="1">
              <a:spLocks noChangeArrowheads="1"/>
            </p:cNvSpPr>
            <p:nvPr/>
          </p:nvSpPr>
          <p:spPr bwMode="auto">
            <a:xfrm>
              <a:off x="2514600" y="3124200"/>
              <a:ext cx="2057400" cy="646331"/>
            </a:xfrm>
            <a:prstGeom prst="rect">
              <a:avLst/>
            </a:prstGeom>
            <a:noFill/>
            <a:ln w="9525">
              <a:noFill/>
              <a:miter lim="800000"/>
              <a:headEnd/>
              <a:tailEnd/>
            </a:ln>
          </p:spPr>
          <p:txBody>
            <a:bodyPr>
              <a:spAutoFit/>
            </a:bodyPr>
            <a:lstStyle/>
            <a:p>
              <a:r>
                <a:rPr lang="en-US" sz="1400" b="1" i="1" dirty="0" smtClean="0">
                  <a:latin typeface="Calibri" pitchFamily="34" charset="0"/>
                </a:rPr>
                <a:t>$280</a:t>
              </a:r>
              <a:endParaRPr lang="en-US" sz="1400" b="1" i="1" dirty="0">
                <a:latin typeface="Calibri" pitchFamily="34" charset="0"/>
              </a:endParaRPr>
            </a:p>
            <a:p>
              <a:r>
                <a:rPr lang="en-US" sz="1100" i="1" dirty="0">
                  <a:latin typeface="Calibri" pitchFamily="34" charset="0"/>
                </a:rPr>
                <a:t>current cost</a:t>
              </a:r>
            </a:p>
            <a:p>
              <a:r>
                <a:rPr lang="en-US" sz="1100" i="1" dirty="0">
                  <a:latin typeface="Calibri" pitchFamily="34" charset="0"/>
                </a:rPr>
                <a:t>not at scale</a:t>
              </a:r>
            </a:p>
          </p:txBody>
        </p:sp>
      </p:grpSp>
      <p:sp>
        <p:nvSpPr>
          <p:cNvPr id="26" name="Arc 25"/>
          <p:cNvSpPr/>
          <p:nvPr/>
        </p:nvSpPr>
        <p:spPr>
          <a:xfrm>
            <a:off x="-4191000" y="685800"/>
            <a:ext cx="12801600" cy="10744200"/>
          </a:xfrm>
          <a:prstGeom prst="arc">
            <a:avLst/>
          </a:prstGeom>
          <a:ln>
            <a:prstDash val="sysDash"/>
          </a:ln>
        </p:spPr>
        <p:style>
          <a:lnRef idx="2">
            <a:schemeClr val="dk1"/>
          </a:lnRef>
          <a:fillRef idx="0">
            <a:schemeClr val="dk1"/>
          </a:fillRef>
          <a:effectRef idx="1">
            <a:schemeClr val="dk1"/>
          </a:effectRef>
          <a:fontRef idx="minor">
            <a:schemeClr val="tx1"/>
          </a:fontRef>
        </p:style>
        <p:txBody>
          <a:bodyPr anchor="ctr"/>
          <a:lstStyle/>
          <a:p>
            <a:pPr algn="ctr" fontAlgn="auto">
              <a:spcBef>
                <a:spcPts val="0"/>
              </a:spcBef>
              <a:spcAft>
                <a:spcPts val="0"/>
              </a:spcAft>
              <a:defRPr/>
            </a:pPr>
            <a:endParaRPr lang="en-US"/>
          </a:p>
        </p:txBody>
      </p:sp>
      <p:grpSp>
        <p:nvGrpSpPr>
          <p:cNvPr id="4" name="Group 23"/>
          <p:cNvGrpSpPr>
            <a:grpSpLocks/>
          </p:cNvGrpSpPr>
          <p:nvPr/>
        </p:nvGrpSpPr>
        <p:grpSpPr bwMode="auto">
          <a:xfrm>
            <a:off x="2145585" y="1128487"/>
            <a:ext cx="2057400" cy="760639"/>
            <a:chOff x="2529114" y="2854642"/>
            <a:chExt cx="2057400" cy="761135"/>
          </a:xfrm>
        </p:grpSpPr>
        <p:pic>
          <p:nvPicPr>
            <p:cNvPr id="22" name="Picture 4" descr="Sweet E's logo"/>
            <p:cNvPicPr>
              <a:picLocks noChangeAspect="1" noChangeArrowheads="1"/>
            </p:cNvPicPr>
            <p:nvPr/>
          </p:nvPicPr>
          <p:blipFill>
            <a:blip r:embed="rId3" cstate="print"/>
            <a:srcRect/>
            <a:stretch>
              <a:fillRect/>
            </a:stretch>
          </p:blipFill>
          <p:spPr bwMode="auto">
            <a:xfrm>
              <a:off x="2590801" y="2854642"/>
              <a:ext cx="576689" cy="269557"/>
            </a:xfrm>
            <a:prstGeom prst="rect">
              <a:avLst/>
            </a:prstGeom>
            <a:noFill/>
            <a:ln w="9525">
              <a:noFill/>
              <a:miter lim="800000"/>
              <a:headEnd/>
              <a:tailEnd/>
            </a:ln>
          </p:spPr>
        </p:pic>
        <p:sp>
          <p:nvSpPr>
            <p:cNvPr id="23" name="TextBox 21"/>
            <p:cNvSpPr txBox="1">
              <a:spLocks noChangeArrowheads="1"/>
            </p:cNvSpPr>
            <p:nvPr/>
          </p:nvSpPr>
          <p:spPr bwMode="auto">
            <a:xfrm>
              <a:off x="2529114" y="3138723"/>
              <a:ext cx="2057400" cy="477054"/>
            </a:xfrm>
            <a:prstGeom prst="rect">
              <a:avLst/>
            </a:prstGeom>
            <a:noFill/>
            <a:ln w="9525">
              <a:noFill/>
              <a:miter lim="800000"/>
              <a:headEnd/>
              <a:tailEnd/>
            </a:ln>
          </p:spPr>
          <p:txBody>
            <a:bodyPr>
              <a:spAutoFit/>
            </a:bodyPr>
            <a:lstStyle/>
            <a:p>
              <a:r>
                <a:rPr lang="en-US" sz="1400" b="1" i="1" dirty="0">
                  <a:latin typeface="Calibri" pitchFamily="34" charset="0"/>
                </a:rPr>
                <a:t>$</a:t>
              </a:r>
              <a:r>
                <a:rPr lang="en-US" sz="1400" b="1" i="1" dirty="0" smtClean="0">
                  <a:latin typeface="Calibri" pitchFamily="34" charset="0"/>
                </a:rPr>
                <a:t>175</a:t>
              </a:r>
              <a:endParaRPr lang="en-US" sz="1400" b="1" i="1" dirty="0">
                <a:latin typeface="Calibri" pitchFamily="34" charset="0"/>
              </a:endParaRPr>
            </a:p>
            <a:p>
              <a:r>
                <a:rPr lang="en-US" sz="1100" i="1" dirty="0">
                  <a:latin typeface="Calibri" pitchFamily="34" charset="0"/>
                </a:rPr>
                <a:t>cost at scale</a:t>
              </a:r>
            </a:p>
          </p:txBody>
        </p:sp>
      </p:grpSp>
      <p:cxnSp>
        <p:nvCxnSpPr>
          <p:cNvPr id="24" name="Straight Arrow Connector 23"/>
          <p:cNvCxnSpPr/>
          <p:nvPr/>
        </p:nvCxnSpPr>
        <p:spPr>
          <a:xfrm>
            <a:off x="2819400" y="1295400"/>
            <a:ext cx="990600" cy="1588"/>
          </a:xfrm>
          <a:prstGeom prst="straightConnector1">
            <a:avLst/>
          </a:prstGeom>
          <a:ln w="38100">
            <a:solidFill>
              <a:srgbClr val="FF3399"/>
            </a:solidFill>
            <a:prstDash val="sysDot"/>
            <a:tailEnd type="arrow"/>
          </a:ln>
        </p:spPr>
        <p:style>
          <a:lnRef idx="1">
            <a:schemeClr val="accent1"/>
          </a:lnRef>
          <a:fillRef idx="0">
            <a:schemeClr val="accent1"/>
          </a:fillRef>
          <a:effectRef idx="0">
            <a:schemeClr val="accent1"/>
          </a:effectRef>
          <a:fontRef idx="minor">
            <a:schemeClr val="tx1"/>
          </a:fontRef>
        </p:style>
      </p:cxnSp>
      <p:sp>
        <p:nvSpPr>
          <p:cNvPr id="25" name="TextBox 24"/>
          <p:cNvSpPr txBox="1"/>
          <p:nvPr/>
        </p:nvSpPr>
        <p:spPr>
          <a:xfrm>
            <a:off x="2355111" y="4389852"/>
            <a:ext cx="4494368" cy="1464231"/>
          </a:xfrm>
          <a:prstGeom prst="roundRect">
            <a:avLst/>
          </a:prstGeom>
          <a:solidFill>
            <a:schemeClr val="accent5">
              <a:lumMod val="20000"/>
              <a:lumOff val="80000"/>
            </a:schemeClr>
          </a:solidFill>
          <a:ln>
            <a:solidFill>
              <a:schemeClr val="bg2">
                <a:lumMod val="75000"/>
              </a:schemeClr>
            </a:solidFill>
          </a:ln>
        </p:spPr>
        <p:style>
          <a:lnRef idx="2">
            <a:schemeClr val="dk1"/>
          </a:lnRef>
          <a:fillRef idx="1">
            <a:schemeClr val="lt1"/>
          </a:fillRef>
          <a:effectRef idx="0">
            <a:schemeClr val="dk1"/>
          </a:effectRef>
          <a:fontRef idx="minor">
            <a:schemeClr val="dk1"/>
          </a:fontRef>
        </p:style>
        <p:txBody>
          <a:bodyPr wrap="square">
            <a:spAutoFit/>
          </a:bodyPr>
          <a:lstStyle/>
          <a:p>
            <a:pPr fontAlgn="auto">
              <a:spcBef>
                <a:spcPts val="0"/>
              </a:spcBef>
              <a:spcAft>
                <a:spcPts val="0"/>
              </a:spcAft>
              <a:defRPr/>
            </a:pPr>
            <a:r>
              <a:rPr lang="en-US" sz="1600" b="1" dirty="0" smtClean="0">
                <a:solidFill>
                  <a:schemeClr val="tx1"/>
                </a:solidFill>
              </a:rPr>
              <a:t>Sugar &amp; Spice needs to increase to  ~400 dozen / month to operate at scale</a:t>
            </a:r>
          </a:p>
          <a:p>
            <a:pPr fontAlgn="auto">
              <a:spcBef>
                <a:spcPts val="0"/>
              </a:spcBef>
              <a:spcAft>
                <a:spcPts val="0"/>
              </a:spcAft>
              <a:buFont typeface="Arial" pitchFamily="34" charset="0"/>
              <a:buChar char="•"/>
              <a:defRPr/>
            </a:pPr>
            <a:r>
              <a:rPr lang="en-US" sz="1600" dirty="0" smtClean="0">
                <a:solidFill>
                  <a:schemeClr val="tx1"/>
                </a:solidFill>
              </a:rPr>
              <a:t>3x her current sales</a:t>
            </a:r>
          </a:p>
          <a:p>
            <a:pPr marL="58738" indent="-58738" fontAlgn="auto">
              <a:spcBef>
                <a:spcPts val="0"/>
              </a:spcBef>
              <a:spcAft>
                <a:spcPts val="0"/>
              </a:spcAft>
              <a:buFont typeface="Arial" pitchFamily="34" charset="0"/>
              <a:buChar char="•"/>
              <a:defRPr/>
            </a:pPr>
            <a:r>
              <a:rPr lang="en-US" sz="1600" i="1" dirty="0" smtClean="0">
                <a:solidFill>
                  <a:schemeClr val="tx1"/>
                </a:solidFill>
              </a:rPr>
              <a:t>For the rest of the analysis, we will assume she is at scale</a:t>
            </a:r>
          </a:p>
        </p:txBody>
      </p:sp>
      <p:sp>
        <p:nvSpPr>
          <p:cNvPr id="27" name="TextBox 26"/>
          <p:cNvSpPr txBox="1"/>
          <p:nvPr/>
        </p:nvSpPr>
        <p:spPr>
          <a:xfrm>
            <a:off x="2362199" y="2714847"/>
            <a:ext cx="4343401" cy="1191816"/>
          </a:xfrm>
          <a:prstGeom prst="roundRect">
            <a:avLst/>
          </a:prstGeom>
          <a:solidFill>
            <a:schemeClr val="accent6">
              <a:lumMod val="20000"/>
              <a:lumOff val="80000"/>
            </a:schemeClr>
          </a:solidFill>
          <a:ln>
            <a:solidFill>
              <a:schemeClr val="bg2">
                <a:lumMod val="75000"/>
              </a:schemeClr>
            </a:solidFill>
          </a:ln>
        </p:spPr>
        <p:style>
          <a:lnRef idx="2">
            <a:schemeClr val="dk1"/>
          </a:lnRef>
          <a:fillRef idx="1">
            <a:schemeClr val="lt1"/>
          </a:fillRef>
          <a:effectRef idx="0">
            <a:schemeClr val="dk1"/>
          </a:effectRef>
          <a:fontRef idx="minor">
            <a:schemeClr val="dk1"/>
          </a:fontRef>
        </p:style>
        <p:txBody>
          <a:bodyPr wrap="square">
            <a:spAutoFit/>
          </a:bodyPr>
          <a:lstStyle/>
          <a:p>
            <a:pPr fontAlgn="auto">
              <a:spcBef>
                <a:spcPts val="0"/>
              </a:spcBef>
              <a:spcAft>
                <a:spcPts val="0"/>
              </a:spcAft>
              <a:defRPr/>
            </a:pPr>
            <a:r>
              <a:rPr lang="en-US" sz="1600" b="1" dirty="0" smtClean="0">
                <a:solidFill>
                  <a:schemeClr val="tx1"/>
                </a:solidFill>
              </a:rPr>
              <a:t>Sugar &amp; Spice </a:t>
            </a:r>
            <a:r>
              <a:rPr lang="en-US" sz="1600" b="1" dirty="0">
                <a:solidFill>
                  <a:schemeClr val="tx1"/>
                </a:solidFill>
              </a:rPr>
              <a:t>is not at scale and is inside the operations frontier</a:t>
            </a:r>
          </a:p>
          <a:p>
            <a:pPr fontAlgn="auto">
              <a:spcBef>
                <a:spcPts val="0"/>
              </a:spcBef>
              <a:spcAft>
                <a:spcPts val="0"/>
              </a:spcAft>
              <a:buFontTx/>
              <a:buChar char="-"/>
              <a:defRPr/>
            </a:pPr>
            <a:r>
              <a:rPr lang="en-US" sz="1600" dirty="0">
                <a:solidFill>
                  <a:schemeClr val="tx1"/>
                </a:solidFill>
              </a:rPr>
              <a:t>High fixed cost allocation</a:t>
            </a:r>
          </a:p>
          <a:p>
            <a:pPr fontAlgn="auto">
              <a:spcBef>
                <a:spcPts val="0"/>
              </a:spcBef>
              <a:spcAft>
                <a:spcPts val="0"/>
              </a:spcAft>
              <a:buFontTx/>
              <a:buChar char="-"/>
              <a:defRPr/>
            </a:pPr>
            <a:r>
              <a:rPr lang="en-US" sz="1600" i="1" dirty="0" smtClean="0">
                <a:solidFill>
                  <a:schemeClr val="tx1"/>
                </a:solidFill>
              </a:rPr>
              <a:t>Not even covering rent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500"/>
                                        <p:tgtEl>
                                          <p:spTgt spid="27"/>
                                        </p:tgtEl>
                                      </p:cBhvr>
                                    </p:animEffect>
                                  </p:childTnLst>
                                </p:cTn>
                              </p:par>
                            </p:childTnLst>
                          </p:cTn>
                        </p:par>
                      </p:childTnLst>
                    </p:cTn>
                  </p:par>
                  <p:par>
                    <p:cTn id="8" fill="hold">
                      <p:stCondLst>
                        <p:cond delay="indefinite"/>
                      </p:stCondLst>
                      <p:childTnLst>
                        <p:par>
                          <p:cTn id="9" fill="hold">
                            <p:stCondLst>
                              <p:cond delay="0"/>
                            </p:stCondLst>
                            <p:childTnLst>
                              <p:par>
                                <p:cTn id="10" presetID="1" presetClass="exit" presetSubtype="0" fill="hold" grpId="1" nodeType="clickEffect">
                                  <p:stCondLst>
                                    <p:cond delay="0"/>
                                  </p:stCondLst>
                                  <p:childTnLst>
                                    <p:set>
                                      <p:cBhvr>
                                        <p:cTn id="11" dur="1" fill="hold">
                                          <p:stCondLst>
                                            <p:cond delay="0"/>
                                          </p:stCondLst>
                                        </p:cTn>
                                        <p:tgtEl>
                                          <p:spTgt spid="27"/>
                                        </p:tgtEl>
                                        <p:attrNameLst>
                                          <p:attrName>style.visibility</p:attrName>
                                        </p:attrNameLst>
                                      </p:cBhvr>
                                      <p:to>
                                        <p:strVal val="hidden"/>
                                      </p:to>
                                    </p:set>
                                  </p:childTnLst>
                                </p:cTn>
                              </p:par>
                              <p:par>
                                <p:cTn id="12" presetID="10" presetClass="entr" presetSubtype="0" fill="hold" grpId="0" nodeType="withEffect">
                                  <p:stCondLst>
                                    <p:cond delay="0"/>
                                  </p:stCondLst>
                                  <p:childTnLst>
                                    <p:set>
                                      <p:cBhvr>
                                        <p:cTn id="13" dur="1" fill="hold">
                                          <p:stCondLst>
                                            <p:cond delay="0"/>
                                          </p:stCondLst>
                                        </p:cTn>
                                        <p:tgtEl>
                                          <p:spTgt spid="25"/>
                                        </p:tgtEl>
                                        <p:attrNameLst>
                                          <p:attrName>style.visibility</p:attrName>
                                        </p:attrNameLst>
                                      </p:cBhvr>
                                      <p:to>
                                        <p:strVal val="visible"/>
                                      </p:to>
                                    </p:set>
                                    <p:animEffect transition="in" filter="fade">
                                      <p:cBhvr>
                                        <p:cTn id="14" dur="500"/>
                                        <p:tgtEl>
                                          <p:spTgt spid="25"/>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childTnLst>
                                </p:cTn>
                              </p:par>
                              <p:par>
                                <p:cTn id="20" presetID="63" presetClass="path" presetSubtype="0" accel="50000" decel="50000" fill="hold" nodeType="withEffect">
                                  <p:stCondLst>
                                    <p:cond delay="0"/>
                                  </p:stCondLst>
                                  <p:childTnLst>
                                    <p:animMotion origin="layout" path="M -2.22222E-6 -2.51735E-6 L 0.18299 0.00023 " pathEditMode="relative" rAng="0" ptsTypes="AA">
                                      <p:cBhvr>
                                        <p:cTn id="21" dur="2000" fill="hold"/>
                                        <p:tgtEl>
                                          <p:spTgt spid="4"/>
                                        </p:tgtEl>
                                        <p:attrNameLst>
                                          <p:attrName>ppt_x</p:attrName>
                                          <p:attrName>ppt_y</p:attrName>
                                        </p:attrNameLst>
                                      </p:cBhvr>
                                      <p:rCtr x="91" y="0"/>
                                    </p:animMotion>
                                  </p:childTnLst>
                                </p:cTn>
                              </p:par>
                              <p:par>
                                <p:cTn id="22" presetID="10" presetClass="entr" presetSubtype="0" fill="hold" nodeType="withEffect">
                                  <p:stCondLst>
                                    <p:cond delay="0"/>
                                  </p:stCondLst>
                                  <p:childTnLst>
                                    <p:set>
                                      <p:cBhvr>
                                        <p:cTn id="23" dur="1" fill="hold">
                                          <p:stCondLst>
                                            <p:cond delay="0"/>
                                          </p:stCondLst>
                                        </p:cTn>
                                        <p:tgtEl>
                                          <p:spTgt spid="24"/>
                                        </p:tgtEl>
                                        <p:attrNameLst>
                                          <p:attrName>style.visibility</p:attrName>
                                        </p:attrNameLst>
                                      </p:cBhvr>
                                      <p:to>
                                        <p:strVal val="visible"/>
                                      </p:to>
                                    </p:set>
                                    <p:animEffect transition="in" filter="fade">
                                      <p:cBhvr>
                                        <p:cTn id="24" dur="500"/>
                                        <p:tgtEl>
                                          <p:spTgt spid="24"/>
                                        </p:tgtEl>
                                      </p:cBhvr>
                                    </p:animEffect>
                                  </p:childTnLst>
                                </p:cTn>
                              </p:par>
                            </p:childTnLst>
                          </p:cTn>
                        </p:par>
                      </p:childTnLst>
                    </p:cTn>
                  </p:par>
                  <p:par>
                    <p:cTn id="25" fill="hold">
                      <p:stCondLst>
                        <p:cond delay="indefinite"/>
                      </p:stCondLst>
                      <p:childTnLst>
                        <p:par>
                          <p:cTn id="26" fill="hold">
                            <p:stCondLst>
                              <p:cond delay="0"/>
                            </p:stCondLst>
                            <p:childTnLst>
                              <p:par>
                                <p:cTn id="27" presetID="53" presetClass="exit" presetSubtype="0" fill="hold" grpId="1" nodeType="clickEffect">
                                  <p:stCondLst>
                                    <p:cond delay="0"/>
                                  </p:stCondLst>
                                  <p:childTnLst>
                                    <p:anim calcmode="lin" valueType="num">
                                      <p:cBhvr>
                                        <p:cTn id="28" dur="500"/>
                                        <p:tgtEl>
                                          <p:spTgt spid="25"/>
                                        </p:tgtEl>
                                        <p:attrNameLst>
                                          <p:attrName>ppt_w</p:attrName>
                                        </p:attrNameLst>
                                      </p:cBhvr>
                                      <p:tavLst>
                                        <p:tav tm="0">
                                          <p:val>
                                            <p:strVal val="ppt_w"/>
                                          </p:val>
                                        </p:tav>
                                        <p:tav tm="100000">
                                          <p:val>
                                            <p:fltVal val="0"/>
                                          </p:val>
                                        </p:tav>
                                      </p:tavLst>
                                    </p:anim>
                                    <p:anim calcmode="lin" valueType="num">
                                      <p:cBhvr>
                                        <p:cTn id="29" dur="500"/>
                                        <p:tgtEl>
                                          <p:spTgt spid="25"/>
                                        </p:tgtEl>
                                        <p:attrNameLst>
                                          <p:attrName>ppt_h</p:attrName>
                                        </p:attrNameLst>
                                      </p:cBhvr>
                                      <p:tavLst>
                                        <p:tav tm="0">
                                          <p:val>
                                            <p:strVal val="ppt_h"/>
                                          </p:val>
                                        </p:tav>
                                        <p:tav tm="100000">
                                          <p:val>
                                            <p:fltVal val="0"/>
                                          </p:val>
                                        </p:tav>
                                      </p:tavLst>
                                    </p:anim>
                                    <p:animEffect transition="out" filter="fade">
                                      <p:cBhvr>
                                        <p:cTn id="30" dur="500"/>
                                        <p:tgtEl>
                                          <p:spTgt spid="25"/>
                                        </p:tgtEl>
                                      </p:cBhvr>
                                    </p:animEffect>
                                    <p:set>
                                      <p:cBhvr>
                                        <p:cTn id="31" dur="1" fill="hold">
                                          <p:stCondLst>
                                            <p:cond delay="499"/>
                                          </p:stCondLst>
                                        </p:cTn>
                                        <p:tgtEl>
                                          <p:spTgt spid="2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5" grpId="1" animBg="1"/>
      <p:bldP spid="27" grpId="0" animBg="1"/>
      <p:bldP spid="27" grpId="1"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2800" dirty="0" smtClean="0"/>
              <a:t>To compare we will go step by step for highly customized cupcakes</a:t>
            </a:r>
            <a:endParaRPr lang="en-US" sz="2800" dirty="0"/>
          </a:p>
        </p:txBody>
      </p:sp>
      <p:graphicFrame>
        <p:nvGraphicFramePr>
          <p:cNvPr id="5" name="Content Placeholder 4"/>
          <p:cNvGraphicFramePr>
            <a:graphicFrameLocks noGrp="1"/>
          </p:cNvGraphicFramePr>
          <p:nvPr>
            <p:ph sz="quarter" idx="4294967295"/>
          </p:nvPr>
        </p:nvGraphicFramePr>
        <p:xfrm>
          <a:off x="341313" y="1176338"/>
          <a:ext cx="8802859" cy="5295010"/>
        </p:xfrm>
        <a:graphic>
          <a:graphicData uri="http://schemas.openxmlformats.org/drawingml/2006/table">
            <a:tbl>
              <a:tblPr/>
              <a:tblGrid>
                <a:gridCol w="1799479"/>
                <a:gridCol w="1167230"/>
                <a:gridCol w="1167230"/>
                <a:gridCol w="1167230"/>
                <a:gridCol w="1167230"/>
                <a:gridCol w="1029186"/>
                <a:gridCol w="1305274"/>
              </a:tblGrid>
              <a:tr h="1223165">
                <a:tc>
                  <a:txBody>
                    <a:bodyPr/>
                    <a:lstStyle/>
                    <a:p>
                      <a:pPr algn="ctr" fontAlgn="b"/>
                      <a:r>
                        <a:rPr lang="en-US" sz="1600" b="1" i="0" u="none" strike="noStrike" dirty="0">
                          <a:solidFill>
                            <a:srgbClr val="FFFFFF"/>
                          </a:solidFill>
                          <a:latin typeface="Calibri"/>
                        </a:rPr>
                        <a:t>4 dozen </a:t>
                      </a:r>
                      <a:r>
                        <a:rPr lang="en-US" sz="1600" b="1" i="0" u="none" strike="noStrike" dirty="0" smtClean="0">
                          <a:solidFill>
                            <a:srgbClr val="FFFFFF"/>
                          </a:solidFill>
                          <a:latin typeface="Calibri"/>
                        </a:rPr>
                        <a:t>custom cupcakes</a:t>
                      </a:r>
                      <a:endParaRPr lang="en-US" sz="1600" b="1" i="0" u="none" strike="noStrike" dirty="0">
                        <a:solidFill>
                          <a:srgbClr val="FFFFFF"/>
                        </a:solidFill>
                        <a:latin typeface="Calibri"/>
                      </a:endParaRPr>
                    </a:p>
                  </a:txBody>
                  <a:tcPr marL="14017" marR="14017" marT="140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0000"/>
                    </a:solidFill>
                  </a:tcPr>
                </a:tc>
                <a:tc>
                  <a:txBody>
                    <a:bodyPr/>
                    <a:lstStyle/>
                    <a:p>
                      <a:pPr algn="ctr" fontAlgn="t"/>
                      <a:r>
                        <a:rPr lang="en-US" sz="1400" b="1" i="0" u="none" strike="noStrike" dirty="0" smtClean="0">
                          <a:solidFill>
                            <a:srgbClr val="000000"/>
                          </a:solidFill>
                          <a:latin typeface="Calibri"/>
                        </a:rPr>
                        <a:t>Sugar &amp; Spice               </a:t>
                      </a:r>
                      <a:r>
                        <a:rPr lang="en-US" sz="1400" b="0" i="1" u="none" strike="noStrike" dirty="0">
                          <a:solidFill>
                            <a:srgbClr val="000000"/>
                          </a:solidFill>
                          <a:latin typeface="Calibri"/>
                        </a:rPr>
                        <a:t>(at scale)</a:t>
                      </a:r>
                      <a:endParaRPr lang="en-US" sz="1400" b="1" i="0" u="none" strike="noStrike" dirty="0">
                        <a:solidFill>
                          <a:srgbClr val="000000"/>
                        </a:solidFill>
                        <a:latin typeface="Calibri"/>
                      </a:endParaRPr>
                    </a:p>
                  </a:txBody>
                  <a:tcPr marL="14017" marR="14017" marT="14017" marB="0">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algn="ctr" fontAlgn="t"/>
                      <a:r>
                        <a:rPr lang="en-US" sz="1400" b="1" i="0" u="none" strike="noStrike" dirty="0" smtClean="0">
                          <a:solidFill>
                            <a:srgbClr val="000000"/>
                          </a:solidFill>
                          <a:latin typeface="Calibri"/>
                        </a:rPr>
                        <a:t>Sparkles (standard) </a:t>
                      </a:r>
                      <a:endParaRPr lang="en-US" sz="1400" b="1" i="0" u="none" strike="noStrike" dirty="0">
                        <a:solidFill>
                          <a:srgbClr val="000000"/>
                        </a:solidFill>
                        <a:latin typeface="Calibri"/>
                      </a:endParaRPr>
                    </a:p>
                  </a:txBody>
                  <a:tcPr marL="14017" marR="14017" marT="14017" marB="0">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algn="ctr" fontAlgn="t"/>
                      <a:r>
                        <a:rPr lang="en-US" sz="1400" b="1" i="0" u="none" strike="noStrike" dirty="0" smtClean="0">
                          <a:solidFill>
                            <a:srgbClr val="000000"/>
                          </a:solidFill>
                          <a:latin typeface="Calibri"/>
                        </a:rPr>
                        <a:t>Sparkles (custom)</a:t>
                      </a:r>
                      <a:endParaRPr lang="en-US" sz="1400" b="1" i="0" u="none" strike="noStrike" dirty="0">
                        <a:solidFill>
                          <a:srgbClr val="000000"/>
                        </a:solidFill>
                        <a:latin typeface="Calibri"/>
                      </a:endParaRPr>
                    </a:p>
                  </a:txBody>
                  <a:tcPr marL="14017" marR="14017" marT="14017"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algn="ctr" fontAlgn="t"/>
                      <a:r>
                        <a:rPr lang="en-US" sz="1400" b="1" i="0" u="none" strike="noStrike" dirty="0">
                          <a:solidFill>
                            <a:srgbClr val="000000"/>
                          </a:solidFill>
                          <a:latin typeface="Calibri"/>
                        </a:rPr>
                        <a:t>Total </a:t>
                      </a:r>
                      <a:r>
                        <a:rPr lang="en-US" sz="1400" b="1" i="0" u="none" strike="noStrike" dirty="0" smtClean="0">
                          <a:solidFill>
                            <a:srgbClr val="000000"/>
                          </a:solidFill>
                          <a:latin typeface="Calibri"/>
                        </a:rPr>
                        <a:t>Difference</a:t>
                      </a:r>
                    </a:p>
                  </a:txBody>
                  <a:tcPr marL="14017" marR="14017" marT="14017" marB="0">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1400" b="1" i="1" u="none" strike="noStrike" dirty="0">
                          <a:solidFill>
                            <a:srgbClr val="000000"/>
                          </a:solidFill>
                          <a:latin typeface="Calibri"/>
                        </a:rPr>
                        <a:t>Strategic </a:t>
                      </a:r>
                      <a:r>
                        <a:rPr lang="en-US" sz="1400" b="1" i="1" u="none" strike="noStrike" dirty="0" smtClean="0">
                          <a:solidFill>
                            <a:srgbClr val="000000"/>
                          </a:solidFill>
                          <a:latin typeface="Calibri"/>
                        </a:rPr>
                        <a:t>Difference</a:t>
                      </a:r>
                    </a:p>
                    <a:p>
                      <a:pPr algn="ctr" fontAlgn="t"/>
                      <a:endParaRPr lang="en-US" sz="1400" b="1" i="1" u="none" strike="noStrike" dirty="0" smtClean="0">
                        <a:solidFill>
                          <a:srgbClr val="000000"/>
                        </a:solidFill>
                        <a:latin typeface="Calibri"/>
                      </a:endParaRPr>
                    </a:p>
                    <a:p>
                      <a:pPr algn="ctr" fontAlgn="t"/>
                      <a:endParaRPr lang="en-US" sz="1400" b="0" i="0" u="none" strike="noStrike" dirty="0">
                        <a:solidFill>
                          <a:srgbClr val="000000"/>
                        </a:solidFill>
                        <a:latin typeface="Symbol" pitchFamily="18" charset="2"/>
                      </a:endParaRPr>
                    </a:p>
                  </a:txBody>
                  <a:tcPr marL="14017" marR="14017" marT="14017"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1400" b="1" i="1" u="none" strike="noStrike" dirty="0" smtClean="0">
                          <a:solidFill>
                            <a:srgbClr val="000000"/>
                          </a:solidFill>
                          <a:latin typeface="Calibri"/>
                        </a:rPr>
                        <a:t>Operational </a:t>
                      </a:r>
                      <a:r>
                        <a:rPr lang="en-US" sz="1400" b="1" i="1" u="none" strike="noStrike" dirty="0">
                          <a:solidFill>
                            <a:srgbClr val="000000"/>
                          </a:solidFill>
                          <a:latin typeface="Calibri"/>
                        </a:rPr>
                        <a:t>Difference</a:t>
                      </a:r>
                    </a:p>
                  </a:txBody>
                  <a:tcPr marL="14017" marR="14017" marT="14017" marB="0">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402356">
                <a:tc>
                  <a:txBody>
                    <a:bodyPr/>
                    <a:lstStyle/>
                    <a:p>
                      <a:pPr algn="l" fontAlgn="b"/>
                      <a:r>
                        <a:rPr lang="en-US" sz="1600" b="1" i="0" u="sng" strike="noStrike">
                          <a:solidFill>
                            <a:srgbClr val="000000"/>
                          </a:solidFill>
                          <a:latin typeface="Calibri"/>
                        </a:rPr>
                        <a:t>Variable Costs</a:t>
                      </a:r>
                    </a:p>
                  </a:txBody>
                  <a:tcPr marL="14017" marR="14017" marT="140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en-US" sz="1200" b="0" i="0" u="none" strike="noStrike" dirty="0">
                          <a:solidFill>
                            <a:srgbClr val="000000"/>
                          </a:solidFill>
                          <a:latin typeface="Calibri"/>
                        </a:rPr>
                        <a:t> </a:t>
                      </a:r>
                    </a:p>
                  </a:txBody>
                  <a:tcPr marL="14017" marR="14017" marT="14017"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chemeClr val="accent5">
                        <a:lumMod val="20000"/>
                        <a:lumOff val="80000"/>
                      </a:schemeClr>
                    </a:solidFill>
                  </a:tcPr>
                </a:tc>
                <a:tc>
                  <a:txBody>
                    <a:bodyPr/>
                    <a:lstStyle/>
                    <a:p>
                      <a:pPr algn="ctr" fontAlgn="b"/>
                      <a:r>
                        <a:rPr lang="en-US" sz="1200" b="0" i="0" u="none" strike="noStrike">
                          <a:solidFill>
                            <a:srgbClr val="000000"/>
                          </a:solidFill>
                          <a:latin typeface="Calibri"/>
                        </a:rPr>
                        <a:t> </a:t>
                      </a:r>
                    </a:p>
                  </a:txBody>
                  <a:tcPr marL="14017" marR="14017" marT="14017"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chemeClr val="accent2">
                        <a:lumMod val="20000"/>
                        <a:lumOff val="80000"/>
                      </a:schemeClr>
                    </a:solidFill>
                  </a:tcPr>
                </a:tc>
                <a:tc>
                  <a:txBody>
                    <a:bodyPr/>
                    <a:lstStyle/>
                    <a:p>
                      <a:pPr algn="ctr" fontAlgn="b"/>
                      <a:endParaRPr lang="en-US" sz="1200" b="0" i="0" u="none" strike="noStrike">
                        <a:solidFill>
                          <a:srgbClr val="000000"/>
                        </a:solidFill>
                        <a:latin typeface="Calibri"/>
                      </a:endParaRPr>
                    </a:p>
                  </a:txBody>
                  <a:tcPr marL="14017" marR="14017" marT="140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chemeClr val="accent2">
                        <a:lumMod val="20000"/>
                        <a:lumOff val="80000"/>
                      </a:schemeClr>
                    </a:solidFill>
                  </a:tcPr>
                </a:tc>
                <a:tc>
                  <a:txBody>
                    <a:bodyPr/>
                    <a:lstStyle/>
                    <a:p>
                      <a:pPr algn="ctr" fontAlgn="b"/>
                      <a:r>
                        <a:rPr lang="en-US" sz="1200" b="0" i="0" u="none" strike="noStrike">
                          <a:solidFill>
                            <a:srgbClr val="000000"/>
                          </a:solidFill>
                          <a:latin typeface="Calibri"/>
                        </a:rPr>
                        <a:t> </a:t>
                      </a:r>
                    </a:p>
                  </a:txBody>
                  <a:tcPr marL="14017" marR="14017" marT="14017"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en-US" sz="1200" b="0" i="0" u="none" strike="noStrike">
                          <a:solidFill>
                            <a:srgbClr val="000000"/>
                          </a:solidFill>
                          <a:latin typeface="Calibri"/>
                        </a:rPr>
                        <a:t> </a:t>
                      </a:r>
                    </a:p>
                  </a:txBody>
                  <a:tcPr marL="14017" marR="14017" marT="1401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en-US" sz="1200" b="0" i="0" u="none" strike="noStrike" dirty="0">
                          <a:solidFill>
                            <a:srgbClr val="000000"/>
                          </a:solidFill>
                          <a:latin typeface="Calibri"/>
                        </a:rPr>
                        <a:t> </a:t>
                      </a:r>
                    </a:p>
                  </a:txBody>
                  <a:tcPr marL="14017" marR="14017" marT="14017"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FFFFF"/>
                    </a:solidFill>
                  </a:tcPr>
                </a:tc>
              </a:tr>
              <a:tr h="402356">
                <a:tc>
                  <a:txBody>
                    <a:bodyPr/>
                    <a:lstStyle/>
                    <a:p>
                      <a:pPr algn="l" fontAlgn="b"/>
                      <a:r>
                        <a:rPr lang="en-US" sz="1600" b="0" i="0" u="none" strike="noStrike">
                          <a:solidFill>
                            <a:srgbClr val="000000"/>
                          </a:solidFill>
                          <a:latin typeface="Calibri"/>
                        </a:rPr>
                        <a:t>1. Ingredients</a:t>
                      </a:r>
                    </a:p>
                  </a:txBody>
                  <a:tcPr marL="126156" marR="14017" marT="140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endParaRPr lang="en-US" sz="1200" b="0" i="0" u="none" strike="noStrike" dirty="0">
                        <a:solidFill>
                          <a:srgbClr val="000000"/>
                        </a:solidFill>
                        <a:latin typeface="Calibri"/>
                      </a:endParaRPr>
                    </a:p>
                  </a:txBody>
                  <a:tcPr marL="14017" marR="14017" marT="14017"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algn="ctr" fontAlgn="b"/>
                      <a:endParaRPr lang="en-US" sz="1200" b="0" i="0" u="none" strike="noStrike">
                        <a:solidFill>
                          <a:srgbClr val="000000"/>
                        </a:solidFill>
                        <a:latin typeface="Calibri"/>
                      </a:endParaRPr>
                    </a:p>
                  </a:txBody>
                  <a:tcPr marL="14017" marR="14017" marT="14017"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algn="ctr" fontAlgn="b"/>
                      <a:endParaRPr lang="en-US" sz="1200" b="0" i="0" u="none" strike="noStrike">
                        <a:solidFill>
                          <a:srgbClr val="000000"/>
                        </a:solidFill>
                        <a:latin typeface="Calibri"/>
                      </a:endParaRPr>
                    </a:p>
                  </a:txBody>
                  <a:tcPr marL="14017" marR="14017" marT="140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algn="ctr" fontAlgn="b"/>
                      <a:endParaRPr lang="en-US" sz="1200" b="0" i="0" u="none" strike="noStrike">
                        <a:solidFill>
                          <a:srgbClr val="000000"/>
                        </a:solidFill>
                        <a:latin typeface="Calibri"/>
                      </a:endParaRPr>
                    </a:p>
                  </a:txBody>
                  <a:tcPr marL="14017" marR="14017" marT="14017"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endParaRPr lang="en-US" sz="1200" b="0" i="0" u="none" strike="noStrike" dirty="0">
                        <a:solidFill>
                          <a:srgbClr val="000000"/>
                        </a:solidFill>
                        <a:latin typeface="Calibri"/>
                      </a:endParaRPr>
                    </a:p>
                  </a:txBody>
                  <a:tcPr marL="14017" marR="14017" marT="1401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endParaRPr lang="en-US" sz="1200" b="0" i="0" u="none" strike="noStrike">
                        <a:solidFill>
                          <a:srgbClr val="000000"/>
                        </a:solidFill>
                        <a:latin typeface="Calibri"/>
                      </a:endParaRPr>
                    </a:p>
                  </a:txBody>
                  <a:tcPr marL="14017" marR="14017" marT="14017"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r>
              <a:tr h="402356">
                <a:tc>
                  <a:txBody>
                    <a:bodyPr/>
                    <a:lstStyle/>
                    <a:p>
                      <a:pPr algn="l" fontAlgn="b"/>
                      <a:r>
                        <a:rPr lang="en-US" sz="1600" b="0" i="0" u="none" strike="noStrike">
                          <a:solidFill>
                            <a:srgbClr val="000000"/>
                          </a:solidFill>
                          <a:latin typeface="Calibri"/>
                        </a:rPr>
                        <a:t>2. Decorations</a:t>
                      </a:r>
                    </a:p>
                  </a:txBody>
                  <a:tcPr marL="126156" marR="14017" marT="140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endParaRPr lang="en-US" sz="1200" b="0" i="0" u="none" strike="noStrike">
                        <a:solidFill>
                          <a:srgbClr val="000000"/>
                        </a:solidFill>
                        <a:latin typeface="Calibri"/>
                      </a:endParaRPr>
                    </a:p>
                  </a:txBody>
                  <a:tcPr marL="14017" marR="14017" marT="14017"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algn="ctr" fontAlgn="b"/>
                      <a:endParaRPr lang="en-US" sz="1200" b="0" i="0" u="none" strike="noStrike" dirty="0">
                        <a:solidFill>
                          <a:srgbClr val="000000"/>
                        </a:solidFill>
                        <a:latin typeface="Calibri"/>
                      </a:endParaRPr>
                    </a:p>
                  </a:txBody>
                  <a:tcPr marL="14017" marR="14017" marT="14017"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algn="ctr" fontAlgn="b"/>
                      <a:endParaRPr lang="en-US" sz="1200" b="0" i="0" u="none" strike="noStrike" dirty="0">
                        <a:solidFill>
                          <a:srgbClr val="000000"/>
                        </a:solidFill>
                        <a:latin typeface="Calibri"/>
                      </a:endParaRPr>
                    </a:p>
                  </a:txBody>
                  <a:tcPr marL="14017" marR="14017" marT="140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algn="ctr" fontAlgn="b"/>
                      <a:endParaRPr lang="en-US" sz="1200" b="0" i="0" u="none" strike="noStrike">
                        <a:solidFill>
                          <a:srgbClr val="000000"/>
                        </a:solidFill>
                        <a:latin typeface="Calibri"/>
                      </a:endParaRPr>
                    </a:p>
                  </a:txBody>
                  <a:tcPr marL="14017" marR="14017" marT="14017"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endParaRPr lang="en-US" sz="1200" b="0" i="0" u="none" strike="noStrike">
                        <a:solidFill>
                          <a:srgbClr val="000000"/>
                        </a:solidFill>
                        <a:latin typeface="Calibri"/>
                      </a:endParaRPr>
                    </a:p>
                  </a:txBody>
                  <a:tcPr marL="14017" marR="14017" marT="1401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endParaRPr lang="en-US" sz="1200" b="0" i="0" u="none" strike="noStrike">
                        <a:solidFill>
                          <a:srgbClr val="000000"/>
                        </a:solidFill>
                        <a:latin typeface="Calibri"/>
                      </a:endParaRPr>
                    </a:p>
                  </a:txBody>
                  <a:tcPr marL="14017" marR="14017" marT="14017"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402356">
                <a:tc>
                  <a:txBody>
                    <a:bodyPr/>
                    <a:lstStyle/>
                    <a:p>
                      <a:pPr algn="l" fontAlgn="b"/>
                      <a:r>
                        <a:rPr lang="en-US" sz="1600" b="0" i="0" u="none" strike="noStrike" dirty="0">
                          <a:solidFill>
                            <a:srgbClr val="000000"/>
                          </a:solidFill>
                          <a:latin typeface="Calibri"/>
                        </a:rPr>
                        <a:t>3. Hourly Labor</a:t>
                      </a:r>
                    </a:p>
                  </a:txBody>
                  <a:tcPr marL="126156" marR="14017" marT="140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endParaRPr lang="en-US" sz="1200" b="0" i="0" u="none" strike="noStrike">
                        <a:solidFill>
                          <a:srgbClr val="000000"/>
                        </a:solidFill>
                        <a:latin typeface="Calibri"/>
                      </a:endParaRPr>
                    </a:p>
                  </a:txBody>
                  <a:tcPr marL="14017" marR="14017" marT="14017"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algn="ctr" fontAlgn="b"/>
                      <a:endParaRPr lang="en-US" sz="1200" b="0" i="0" u="none" strike="noStrike" dirty="0">
                        <a:solidFill>
                          <a:srgbClr val="000000"/>
                        </a:solidFill>
                        <a:latin typeface="Calibri"/>
                      </a:endParaRPr>
                    </a:p>
                  </a:txBody>
                  <a:tcPr marL="14017" marR="14017" marT="14017"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algn="ctr" fontAlgn="b"/>
                      <a:endParaRPr lang="en-US" sz="1200" b="0" i="0" u="none" strike="noStrike" dirty="0">
                        <a:solidFill>
                          <a:srgbClr val="000000"/>
                        </a:solidFill>
                        <a:latin typeface="Calibri"/>
                      </a:endParaRPr>
                    </a:p>
                  </a:txBody>
                  <a:tcPr marL="14017" marR="14017" marT="140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algn="ctr" fontAlgn="b"/>
                      <a:endParaRPr lang="en-US" sz="1200" b="0" i="0" u="none" strike="noStrike">
                        <a:solidFill>
                          <a:srgbClr val="000000"/>
                        </a:solidFill>
                        <a:latin typeface="Calibri"/>
                      </a:endParaRPr>
                    </a:p>
                  </a:txBody>
                  <a:tcPr marL="14017" marR="14017" marT="14017"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endParaRPr lang="en-US" sz="1200" b="0" i="0" u="none" strike="noStrike">
                        <a:solidFill>
                          <a:srgbClr val="000000"/>
                        </a:solidFill>
                        <a:latin typeface="Calibri"/>
                      </a:endParaRPr>
                    </a:p>
                  </a:txBody>
                  <a:tcPr marL="14017" marR="14017" marT="1401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endParaRPr lang="en-US" sz="1200" b="0" i="0" u="none" strike="noStrike">
                        <a:solidFill>
                          <a:srgbClr val="000000"/>
                        </a:solidFill>
                        <a:latin typeface="Calibri"/>
                      </a:endParaRPr>
                    </a:p>
                  </a:txBody>
                  <a:tcPr marL="14017" marR="14017" marT="14017"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402356">
                <a:tc>
                  <a:txBody>
                    <a:bodyPr/>
                    <a:lstStyle/>
                    <a:p>
                      <a:pPr algn="l" fontAlgn="b"/>
                      <a:r>
                        <a:rPr lang="en-US" sz="1600" b="0" i="0" u="none" strike="noStrike">
                          <a:solidFill>
                            <a:srgbClr val="000000"/>
                          </a:solidFill>
                          <a:latin typeface="Calibri"/>
                        </a:rPr>
                        <a:t>4. Packaging</a:t>
                      </a:r>
                    </a:p>
                  </a:txBody>
                  <a:tcPr marL="126156" marR="14017" marT="140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endParaRPr lang="en-US" sz="1200" b="0" i="0" u="none" strike="noStrike">
                        <a:solidFill>
                          <a:srgbClr val="000000"/>
                        </a:solidFill>
                        <a:latin typeface="Calibri"/>
                      </a:endParaRPr>
                    </a:p>
                  </a:txBody>
                  <a:tcPr marL="14017" marR="14017" marT="14017"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chemeClr val="accent5">
                        <a:lumMod val="20000"/>
                        <a:lumOff val="80000"/>
                      </a:schemeClr>
                    </a:solidFill>
                  </a:tcPr>
                </a:tc>
                <a:tc>
                  <a:txBody>
                    <a:bodyPr/>
                    <a:lstStyle/>
                    <a:p>
                      <a:pPr algn="ctr" fontAlgn="b"/>
                      <a:endParaRPr lang="en-US" sz="1200" b="0" i="0" u="none" strike="noStrike" dirty="0">
                        <a:solidFill>
                          <a:srgbClr val="000000"/>
                        </a:solidFill>
                        <a:latin typeface="Calibri"/>
                      </a:endParaRPr>
                    </a:p>
                  </a:txBody>
                  <a:tcPr marL="14017" marR="14017" marT="14017"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chemeClr val="accent2">
                        <a:lumMod val="20000"/>
                        <a:lumOff val="80000"/>
                      </a:schemeClr>
                    </a:solidFill>
                  </a:tcPr>
                </a:tc>
                <a:tc>
                  <a:txBody>
                    <a:bodyPr/>
                    <a:lstStyle/>
                    <a:p>
                      <a:pPr algn="ctr" fontAlgn="b"/>
                      <a:endParaRPr lang="en-US" sz="1200" b="0" i="0" u="none" strike="noStrike" dirty="0">
                        <a:solidFill>
                          <a:srgbClr val="000000"/>
                        </a:solidFill>
                        <a:latin typeface="Calibri"/>
                      </a:endParaRPr>
                    </a:p>
                  </a:txBody>
                  <a:tcPr marL="14017" marR="14017" marT="140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chemeClr val="accent2">
                        <a:lumMod val="20000"/>
                        <a:lumOff val="80000"/>
                      </a:schemeClr>
                    </a:solidFill>
                  </a:tcPr>
                </a:tc>
                <a:tc>
                  <a:txBody>
                    <a:bodyPr/>
                    <a:lstStyle/>
                    <a:p>
                      <a:pPr algn="ctr" fontAlgn="b"/>
                      <a:endParaRPr lang="en-US" sz="1200" b="0" i="0" u="none" strike="noStrike" dirty="0">
                        <a:solidFill>
                          <a:srgbClr val="000000"/>
                        </a:solidFill>
                        <a:latin typeface="Calibri"/>
                      </a:endParaRPr>
                    </a:p>
                  </a:txBody>
                  <a:tcPr marL="14017" marR="14017" marT="14017"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endParaRPr lang="en-US" sz="1200" b="0" i="0" u="none" strike="noStrike">
                        <a:solidFill>
                          <a:srgbClr val="000000"/>
                        </a:solidFill>
                        <a:latin typeface="Calibri"/>
                      </a:endParaRPr>
                    </a:p>
                  </a:txBody>
                  <a:tcPr marL="14017" marR="14017" marT="1401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endParaRPr lang="en-US" sz="1200" b="0" i="0" u="none" strike="noStrike">
                        <a:solidFill>
                          <a:srgbClr val="000000"/>
                        </a:solidFill>
                        <a:latin typeface="Calibri"/>
                      </a:endParaRPr>
                    </a:p>
                  </a:txBody>
                  <a:tcPr marL="14017" marR="14017" marT="14017"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r>
              <a:tr h="402356">
                <a:tc>
                  <a:txBody>
                    <a:bodyPr/>
                    <a:lstStyle/>
                    <a:p>
                      <a:pPr algn="l" fontAlgn="b"/>
                      <a:r>
                        <a:rPr lang="en-US" sz="1600" b="1" i="0" u="none" strike="noStrike">
                          <a:solidFill>
                            <a:srgbClr val="000000"/>
                          </a:solidFill>
                          <a:latin typeface="Calibri"/>
                        </a:rPr>
                        <a:t> </a:t>
                      </a:r>
                    </a:p>
                  </a:txBody>
                  <a:tcPr marL="14017" marR="14017" marT="140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endParaRPr lang="en-US" sz="1200" b="0" i="0" u="none" strike="noStrike">
                        <a:solidFill>
                          <a:srgbClr val="000000"/>
                        </a:solidFill>
                        <a:latin typeface="Calibri"/>
                      </a:endParaRPr>
                    </a:p>
                  </a:txBody>
                  <a:tcPr marL="14017" marR="14017" marT="14017"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chemeClr val="accent5">
                        <a:lumMod val="20000"/>
                        <a:lumOff val="80000"/>
                      </a:schemeClr>
                    </a:solidFill>
                  </a:tcPr>
                </a:tc>
                <a:tc>
                  <a:txBody>
                    <a:bodyPr/>
                    <a:lstStyle/>
                    <a:p>
                      <a:pPr algn="ctr" fontAlgn="b"/>
                      <a:endParaRPr lang="en-US" sz="1200" b="0" i="0" u="none" strike="noStrike" dirty="0">
                        <a:solidFill>
                          <a:srgbClr val="000000"/>
                        </a:solidFill>
                        <a:latin typeface="Calibri"/>
                      </a:endParaRPr>
                    </a:p>
                  </a:txBody>
                  <a:tcPr marL="14017" marR="14017" marT="14017"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chemeClr val="accent2">
                        <a:lumMod val="20000"/>
                        <a:lumOff val="80000"/>
                      </a:schemeClr>
                    </a:solidFill>
                  </a:tcPr>
                </a:tc>
                <a:tc>
                  <a:txBody>
                    <a:bodyPr/>
                    <a:lstStyle/>
                    <a:p>
                      <a:pPr algn="ctr" fontAlgn="b"/>
                      <a:endParaRPr lang="en-US" sz="1200" b="0" i="0" u="none" strike="noStrike" dirty="0">
                        <a:solidFill>
                          <a:srgbClr val="000000"/>
                        </a:solidFill>
                        <a:latin typeface="Calibri"/>
                      </a:endParaRPr>
                    </a:p>
                  </a:txBody>
                  <a:tcPr marL="14017" marR="14017" marT="140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chemeClr val="accent2">
                        <a:lumMod val="20000"/>
                        <a:lumOff val="80000"/>
                      </a:schemeClr>
                    </a:solidFill>
                  </a:tcPr>
                </a:tc>
                <a:tc>
                  <a:txBody>
                    <a:bodyPr/>
                    <a:lstStyle/>
                    <a:p>
                      <a:pPr algn="ctr" fontAlgn="b"/>
                      <a:endParaRPr lang="en-US" sz="1200" b="0" i="0" u="none" strike="noStrike" dirty="0">
                        <a:solidFill>
                          <a:srgbClr val="000000"/>
                        </a:solidFill>
                        <a:latin typeface="Calibri"/>
                      </a:endParaRPr>
                    </a:p>
                  </a:txBody>
                  <a:tcPr marL="14017" marR="14017" marT="14017"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endParaRPr lang="en-US" sz="1200" b="0" i="0" u="none" strike="noStrike">
                        <a:solidFill>
                          <a:srgbClr val="000000"/>
                        </a:solidFill>
                        <a:latin typeface="Calibri"/>
                      </a:endParaRPr>
                    </a:p>
                  </a:txBody>
                  <a:tcPr marL="14017" marR="14017" marT="1401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endParaRPr lang="en-US" sz="1200" b="0" i="0" u="none" strike="noStrike">
                        <a:solidFill>
                          <a:srgbClr val="000000"/>
                        </a:solidFill>
                        <a:latin typeface="Calibri"/>
                      </a:endParaRPr>
                    </a:p>
                  </a:txBody>
                  <a:tcPr marL="14017" marR="14017" marT="14017"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FF"/>
                    </a:solidFill>
                  </a:tcPr>
                </a:tc>
              </a:tr>
              <a:tr h="402356">
                <a:tc>
                  <a:txBody>
                    <a:bodyPr/>
                    <a:lstStyle/>
                    <a:p>
                      <a:pPr algn="l" fontAlgn="b"/>
                      <a:r>
                        <a:rPr lang="en-US" sz="1600" b="1" i="0" u="sng" strike="noStrike">
                          <a:solidFill>
                            <a:srgbClr val="000000"/>
                          </a:solidFill>
                          <a:latin typeface="Calibri"/>
                        </a:rPr>
                        <a:t>Fixed Costs</a:t>
                      </a:r>
                    </a:p>
                  </a:txBody>
                  <a:tcPr marL="14017" marR="14017" marT="140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endParaRPr lang="en-US" sz="1200" b="0" i="1" u="none" strike="noStrike">
                        <a:solidFill>
                          <a:srgbClr val="000000"/>
                        </a:solidFill>
                        <a:latin typeface="Calibri"/>
                      </a:endParaRPr>
                    </a:p>
                  </a:txBody>
                  <a:tcPr marL="14017" marR="14017" marT="14017"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chemeClr val="accent5">
                        <a:lumMod val="20000"/>
                        <a:lumOff val="80000"/>
                      </a:schemeClr>
                    </a:solidFill>
                  </a:tcPr>
                </a:tc>
                <a:tc>
                  <a:txBody>
                    <a:bodyPr/>
                    <a:lstStyle/>
                    <a:p>
                      <a:pPr algn="ctr" fontAlgn="b"/>
                      <a:endParaRPr lang="en-US" sz="1200" b="0" i="1" u="none" strike="noStrike" dirty="0">
                        <a:solidFill>
                          <a:srgbClr val="000000"/>
                        </a:solidFill>
                        <a:latin typeface="Calibri"/>
                      </a:endParaRPr>
                    </a:p>
                  </a:txBody>
                  <a:tcPr marL="14017" marR="14017" marT="14017"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chemeClr val="accent2">
                        <a:lumMod val="20000"/>
                        <a:lumOff val="80000"/>
                      </a:schemeClr>
                    </a:solidFill>
                  </a:tcPr>
                </a:tc>
                <a:tc>
                  <a:txBody>
                    <a:bodyPr/>
                    <a:lstStyle/>
                    <a:p>
                      <a:pPr algn="ctr" fontAlgn="b"/>
                      <a:endParaRPr lang="en-US" sz="1200" b="0" i="1" u="none" strike="noStrike" dirty="0">
                        <a:solidFill>
                          <a:srgbClr val="000000"/>
                        </a:solidFill>
                        <a:latin typeface="Calibri"/>
                      </a:endParaRPr>
                    </a:p>
                  </a:txBody>
                  <a:tcPr marL="14017" marR="14017" marT="140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chemeClr val="accent2">
                        <a:lumMod val="20000"/>
                        <a:lumOff val="80000"/>
                      </a:schemeClr>
                    </a:solidFill>
                  </a:tcPr>
                </a:tc>
                <a:tc>
                  <a:txBody>
                    <a:bodyPr/>
                    <a:lstStyle/>
                    <a:p>
                      <a:pPr algn="ctr" fontAlgn="b"/>
                      <a:endParaRPr lang="en-US" sz="1200" b="0" i="1" u="none" strike="noStrike" dirty="0">
                        <a:solidFill>
                          <a:srgbClr val="000000"/>
                        </a:solidFill>
                        <a:latin typeface="Calibri"/>
                      </a:endParaRPr>
                    </a:p>
                  </a:txBody>
                  <a:tcPr marL="14017" marR="14017" marT="14017"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endParaRPr lang="en-US" sz="1200" b="0" i="0" u="none" strike="noStrike">
                        <a:solidFill>
                          <a:srgbClr val="000000"/>
                        </a:solidFill>
                        <a:latin typeface="Calibri"/>
                      </a:endParaRPr>
                    </a:p>
                  </a:txBody>
                  <a:tcPr marL="14017" marR="14017" marT="1401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endParaRPr lang="en-US" sz="1200" b="0" i="0" u="none" strike="noStrike">
                        <a:solidFill>
                          <a:srgbClr val="000000"/>
                        </a:solidFill>
                        <a:latin typeface="Calibri"/>
                      </a:endParaRPr>
                    </a:p>
                  </a:txBody>
                  <a:tcPr marL="14017" marR="14017" marT="14017"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FF"/>
                    </a:solidFill>
                  </a:tcPr>
                </a:tc>
              </a:tr>
              <a:tr h="402356">
                <a:tc>
                  <a:txBody>
                    <a:bodyPr/>
                    <a:lstStyle/>
                    <a:p>
                      <a:pPr algn="l" fontAlgn="b"/>
                      <a:r>
                        <a:rPr lang="en-US" sz="1600" b="0" i="0" u="none" strike="noStrike">
                          <a:solidFill>
                            <a:srgbClr val="000000"/>
                          </a:solidFill>
                          <a:latin typeface="Calibri"/>
                        </a:rPr>
                        <a:t>1. Rent &amp; Utilites</a:t>
                      </a:r>
                    </a:p>
                  </a:txBody>
                  <a:tcPr marL="126156" marR="14017" marT="140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endParaRPr lang="en-US" sz="1200" b="0" i="0" u="none" strike="noStrike">
                        <a:solidFill>
                          <a:srgbClr val="000000"/>
                        </a:solidFill>
                        <a:latin typeface="Calibri"/>
                      </a:endParaRPr>
                    </a:p>
                  </a:txBody>
                  <a:tcPr marL="14017" marR="14017" marT="14017"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algn="ctr" fontAlgn="b"/>
                      <a:endParaRPr lang="en-US" sz="1200" b="0" i="0" u="none" strike="noStrike" dirty="0">
                        <a:solidFill>
                          <a:srgbClr val="000000"/>
                        </a:solidFill>
                        <a:latin typeface="Calibri"/>
                      </a:endParaRPr>
                    </a:p>
                  </a:txBody>
                  <a:tcPr marL="14017" marR="14017" marT="14017"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algn="ctr" fontAlgn="b"/>
                      <a:endParaRPr lang="en-US" sz="1200" b="0" i="0" u="none" strike="noStrike" dirty="0">
                        <a:solidFill>
                          <a:srgbClr val="000000"/>
                        </a:solidFill>
                        <a:latin typeface="Calibri"/>
                      </a:endParaRPr>
                    </a:p>
                  </a:txBody>
                  <a:tcPr marL="14017" marR="14017" marT="140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algn="ctr" fontAlgn="b"/>
                      <a:endParaRPr lang="en-US" sz="1200" b="0" i="0" u="none" strike="noStrike">
                        <a:solidFill>
                          <a:srgbClr val="000000"/>
                        </a:solidFill>
                        <a:latin typeface="Calibri"/>
                      </a:endParaRPr>
                    </a:p>
                  </a:txBody>
                  <a:tcPr marL="14017" marR="14017" marT="14017"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endParaRPr lang="en-US" sz="1200" b="0" i="0" u="none" strike="noStrike" dirty="0">
                        <a:solidFill>
                          <a:srgbClr val="000000"/>
                        </a:solidFill>
                        <a:latin typeface="Calibri"/>
                      </a:endParaRPr>
                    </a:p>
                  </a:txBody>
                  <a:tcPr marL="14017" marR="14017" marT="1401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endParaRPr lang="en-US" sz="1200" b="0" i="0" u="none" strike="noStrike">
                        <a:solidFill>
                          <a:srgbClr val="000000"/>
                        </a:solidFill>
                        <a:latin typeface="Calibri"/>
                      </a:endParaRPr>
                    </a:p>
                  </a:txBody>
                  <a:tcPr marL="14017" marR="14017" marT="14017"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r>
              <a:tr h="418451">
                <a:tc>
                  <a:txBody>
                    <a:bodyPr/>
                    <a:lstStyle/>
                    <a:p>
                      <a:pPr algn="l" fontAlgn="b"/>
                      <a:r>
                        <a:rPr lang="en-US" sz="1600" b="0" i="0" u="none" strike="noStrike" dirty="0">
                          <a:solidFill>
                            <a:srgbClr val="000000"/>
                          </a:solidFill>
                          <a:latin typeface="Calibri"/>
                        </a:rPr>
                        <a:t>2. Fixed salaries</a:t>
                      </a:r>
                    </a:p>
                  </a:txBody>
                  <a:tcPr marL="126156" marR="14017" marT="140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FFFFFF"/>
                    </a:solidFill>
                  </a:tcPr>
                </a:tc>
                <a:tc>
                  <a:txBody>
                    <a:bodyPr/>
                    <a:lstStyle/>
                    <a:p>
                      <a:pPr algn="ctr" fontAlgn="b"/>
                      <a:endParaRPr lang="en-US" sz="1200" b="0" i="0" u="none" strike="noStrike">
                        <a:solidFill>
                          <a:srgbClr val="000000"/>
                        </a:solidFill>
                        <a:latin typeface="Calibri"/>
                      </a:endParaRPr>
                    </a:p>
                  </a:txBody>
                  <a:tcPr marL="14017" marR="14017" marT="14017"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chemeClr val="accent5">
                        <a:lumMod val="20000"/>
                        <a:lumOff val="80000"/>
                      </a:schemeClr>
                    </a:solidFill>
                  </a:tcPr>
                </a:tc>
                <a:tc>
                  <a:txBody>
                    <a:bodyPr/>
                    <a:lstStyle/>
                    <a:p>
                      <a:pPr algn="ctr" fontAlgn="b"/>
                      <a:endParaRPr lang="en-US" sz="1200" b="0" i="0" u="none" strike="noStrike" dirty="0">
                        <a:solidFill>
                          <a:srgbClr val="000000"/>
                        </a:solidFill>
                        <a:latin typeface="Calibri"/>
                      </a:endParaRPr>
                    </a:p>
                  </a:txBody>
                  <a:tcPr marL="14017" marR="14017" marT="14017"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chemeClr val="accent2">
                        <a:lumMod val="20000"/>
                        <a:lumOff val="80000"/>
                      </a:schemeClr>
                    </a:solidFill>
                  </a:tcPr>
                </a:tc>
                <a:tc>
                  <a:txBody>
                    <a:bodyPr/>
                    <a:lstStyle/>
                    <a:p>
                      <a:pPr algn="ctr" fontAlgn="b"/>
                      <a:endParaRPr lang="en-US" sz="1200" b="0" i="0" u="none" strike="noStrike" dirty="0">
                        <a:solidFill>
                          <a:srgbClr val="000000"/>
                        </a:solidFill>
                        <a:latin typeface="Calibri"/>
                      </a:endParaRPr>
                    </a:p>
                  </a:txBody>
                  <a:tcPr marL="14017" marR="14017" marT="140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chemeClr val="accent2">
                        <a:lumMod val="20000"/>
                        <a:lumOff val="80000"/>
                      </a:schemeClr>
                    </a:solidFill>
                  </a:tcPr>
                </a:tc>
                <a:tc>
                  <a:txBody>
                    <a:bodyPr/>
                    <a:lstStyle/>
                    <a:p>
                      <a:pPr algn="ctr" fontAlgn="b"/>
                      <a:endParaRPr lang="en-US" sz="1200" b="0" i="0" u="none" strike="noStrike">
                        <a:solidFill>
                          <a:srgbClr val="000000"/>
                        </a:solidFill>
                        <a:latin typeface="Calibri"/>
                      </a:endParaRPr>
                    </a:p>
                  </a:txBody>
                  <a:tcPr marL="14017" marR="14017" marT="14017"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FFFFFF"/>
                    </a:solidFill>
                  </a:tcPr>
                </a:tc>
                <a:tc>
                  <a:txBody>
                    <a:bodyPr/>
                    <a:lstStyle/>
                    <a:p>
                      <a:pPr algn="ctr" fontAlgn="b"/>
                      <a:endParaRPr lang="en-US" sz="1200" b="0" i="0" u="none" strike="noStrike" dirty="0">
                        <a:solidFill>
                          <a:srgbClr val="000000"/>
                        </a:solidFill>
                        <a:latin typeface="Calibri"/>
                      </a:endParaRPr>
                    </a:p>
                  </a:txBody>
                  <a:tcPr marL="14017" marR="14017" marT="1401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FFFFFF"/>
                    </a:solidFill>
                  </a:tcPr>
                </a:tc>
                <a:tc>
                  <a:txBody>
                    <a:bodyPr/>
                    <a:lstStyle/>
                    <a:p>
                      <a:pPr algn="ctr" fontAlgn="b"/>
                      <a:endParaRPr lang="en-US" sz="1200" b="0" i="0" u="none" strike="noStrike">
                        <a:solidFill>
                          <a:srgbClr val="000000"/>
                        </a:solidFill>
                        <a:latin typeface="Calibri"/>
                      </a:endParaRPr>
                    </a:p>
                  </a:txBody>
                  <a:tcPr marL="14017" marR="14017" marT="14017"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FFFFFF"/>
                    </a:solidFill>
                  </a:tcPr>
                </a:tc>
              </a:tr>
              <a:tr h="434546">
                <a:tc>
                  <a:txBody>
                    <a:bodyPr/>
                    <a:lstStyle/>
                    <a:p>
                      <a:pPr algn="l" fontAlgn="b"/>
                      <a:r>
                        <a:rPr lang="en-US" sz="1600" b="1" i="0" u="none" strike="noStrike" dirty="0">
                          <a:solidFill>
                            <a:srgbClr val="000000"/>
                          </a:solidFill>
                          <a:latin typeface="Calibri"/>
                        </a:rPr>
                        <a:t>Total cost</a:t>
                      </a:r>
                    </a:p>
                  </a:txBody>
                  <a:tcPr marL="14017" marR="14017" marT="140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fontAlgn="b"/>
                      <a:endParaRPr lang="en-US" sz="1200" b="1" i="0" u="none" strike="noStrike" dirty="0">
                        <a:solidFill>
                          <a:srgbClr val="000000"/>
                        </a:solidFill>
                        <a:latin typeface="Calibri"/>
                      </a:endParaRPr>
                    </a:p>
                  </a:txBody>
                  <a:tcPr marL="14017" marR="14017" marT="14017"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algn="ctr" fontAlgn="b"/>
                      <a:endParaRPr lang="en-US" sz="1200" b="1" i="0" u="none" strike="noStrike" dirty="0">
                        <a:solidFill>
                          <a:srgbClr val="000000"/>
                        </a:solidFill>
                        <a:latin typeface="Calibri"/>
                      </a:endParaRPr>
                    </a:p>
                  </a:txBody>
                  <a:tcPr marL="14017" marR="14017" marT="14017"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algn="ctr" fontAlgn="b"/>
                      <a:endParaRPr lang="en-US" sz="1200" b="1" i="0" u="none" strike="noStrike" dirty="0">
                        <a:solidFill>
                          <a:srgbClr val="000000"/>
                        </a:solidFill>
                        <a:latin typeface="Calibri"/>
                      </a:endParaRPr>
                    </a:p>
                  </a:txBody>
                  <a:tcPr marL="14017" marR="14017" marT="140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algn="ctr" fontAlgn="b"/>
                      <a:endParaRPr lang="en-US" sz="1200" b="0" i="0" u="none" strike="noStrike">
                        <a:solidFill>
                          <a:srgbClr val="000000"/>
                        </a:solidFill>
                        <a:latin typeface="Calibri"/>
                      </a:endParaRPr>
                    </a:p>
                  </a:txBody>
                  <a:tcPr marL="14017" marR="14017" marT="14017"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fontAlgn="b"/>
                      <a:endParaRPr lang="en-US" sz="1200" b="0" i="0" u="none" strike="noStrike">
                        <a:solidFill>
                          <a:srgbClr val="000000"/>
                        </a:solidFill>
                        <a:latin typeface="Calibri"/>
                      </a:endParaRPr>
                    </a:p>
                  </a:txBody>
                  <a:tcPr marL="14017" marR="14017" marT="1401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fontAlgn="b"/>
                      <a:endParaRPr lang="en-US" sz="1200" b="0" i="1" u="none" strike="noStrike" dirty="0">
                        <a:solidFill>
                          <a:srgbClr val="FF0000"/>
                        </a:solidFill>
                        <a:latin typeface="Calibri"/>
                      </a:endParaRPr>
                    </a:p>
                  </a:txBody>
                  <a:tcPr marL="14017" marR="14017" marT="14017"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bl>
          </a:graphicData>
        </a:graphic>
      </p:graphicFrame>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2800" dirty="0" smtClean="0"/>
              <a:t>Summary of Competitive Cost Analysis</a:t>
            </a:r>
            <a:endParaRPr lang="en-US" sz="2800" dirty="0"/>
          </a:p>
        </p:txBody>
      </p:sp>
      <p:graphicFrame>
        <p:nvGraphicFramePr>
          <p:cNvPr id="6" name="Content Placeholder 5"/>
          <p:cNvGraphicFramePr>
            <a:graphicFrameLocks noGrp="1"/>
          </p:cNvGraphicFramePr>
          <p:nvPr>
            <p:ph sz="quarter" idx="4294967295"/>
          </p:nvPr>
        </p:nvGraphicFramePr>
        <p:xfrm>
          <a:off x="457200" y="1431925"/>
          <a:ext cx="8686798" cy="4454914"/>
        </p:xfrm>
        <a:graphic>
          <a:graphicData uri="http://schemas.openxmlformats.org/drawingml/2006/table">
            <a:tbl>
              <a:tblPr/>
              <a:tblGrid>
                <a:gridCol w="1775752"/>
                <a:gridCol w="1151841"/>
                <a:gridCol w="1270591"/>
                <a:gridCol w="1033091"/>
                <a:gridCol w="910190"/>
                <a:gridCol w="1096703"/>
                <a:gridCol w="1448630"/>
              </a:tblGrid>
              <a:tr h="1056145">
                <a:tc>
                  <a:txBody>
                    <a:bodyPr/>
                    <a:lstStyle/>
                    <a:p>
                      <a:pPr algn="ctr" fontAlgn="b"/>
                      <a:r>
                        <a:rPr lang="en-US" sz="1600" b="1" i="0" u="none" strike="noStrike" dirty="0" smtClean="0">
                          <a:solidFill>
                            <a:srgbClr val="FFFFFF"/>
                          </a:solidFill>
                          <a:latin typeface="Calibri"/>
                        </a:rPr>
                        <a:t>4 dozen custom cupcakes</a:t>
                      </a:r>
                      <a:endParaRPr lang="en-US" sz="1600" b="1" i="0" u="none" strike="noStrike" dirty="0">
                        <a:solidFill>
                          <a:srgbClr val="FFFFFF"/>
                        </a:solidFill>
                        <a:latin typeface="Calibri"/>
                      </a:endParaRPr>
                    </a:p>
                  </a:txBody>
                  <a:tcPr marL="14279" marR="14279" marT="14279"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0000"/>
                    </a:solidFill>
                  </a:tcPr>
                </a:tc>
                <a:tc>
                  <a:txBody>
                    <a:bodyPr/>
                    <a:lstStyle/>
                    <a:p>
                      <a:pPr algn="ctr" fontAlgn="t"/>
                      <a:r>
                        <a:rPr lang="en-US" sz="1400" b="1" i="0" u="none" strike="noStrike" dirty="0" smtClean="0">
                          <a:solidFill>
                            <a:srgbClr val="000000"/>
                          </a:solidFill>
                          <a:latin typeface="Calibri"/>
                        </a:rPr>
                        <a:t>Sugar &amp; Spice               </a:t>
                      </a:r>
                      <a:r>
                        <a:rPr lang="en-US" sz="1400" b="0" i="1" u="none" strike="noStrike" dirty="0">
                          <a:solidFill>
                            <a:srgbClr val="000000"/>
                          </a:solidFill>
                          <a:latin typeface="Calibri"/>
                        </a:rPr>
                        <a:t>(at scale)</a:t>
                      </a:r>
                      <a:endParaRPr lang="en-US" sz="1400" b="1" i="0" u="none" strike="noStrike" dirty="0">
                        <a:solidFill>
                          <a:srgbClr val="000000"/>
                        </a:solidFill>
                        <a:latin typeface="Calibri"/>
                      </a:endParaRPr>
                    </a:p>
                  </a:txBody>
                  <a:tcPr marL="14279" marR="14279" marT="14279" marB="0">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algn="ctr" fontAlgn="t"/>
                      <a:r>
                        <a:rPr lang="en-US" sz="1400" b="1" i="0" u="none" strike="noStrike" dirty="0" smtClean="0">
                          <a:solidFill>
                            <a:srgbClr val="000000"/>
                          </a:solidFill>
                          <a:latin typeface="Calibri"/>
                        </a:rPr>
                        <a:t>Sparkles (standard) </a:t>
                      </a:r>
                      <a:endParaRPr lang="en-US" sz="1400" b="1" i="0" u="none" strike="noStrike" dirty="0">
                        <a:solidFill>
                          <a:srgbClr val="000000"/>
                        </a:solidFill>
                        <a:latin typeface="Calibri"/>
                      </a:endParaRPr>
                    </a:p>
                  </a:txBody>
                  <a:tcPr marL="14279" marR="14279" marT="14279" marB="0">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algn="ctr" fontAlgn="t"/>
                      <a:r>
                        <a:rPr lang="en-US" sz="1400" b="1" i="0" u="none" strike="noStrike" dirty="0" smtClean="0">
                          <a:solidFill>
                            <a:srgbClr val="000000"/>
                          </a:solidFill>
                          <a:latin typeface="Calibri"/>
                        </a:rPr>
                        <a:t>Sparkles (custom)</a:t>
                      </a:r>
                      <a:endParaRPr lang="en-US" sz="1400" b="1" i="0" u="none" strike="noStrike" dirty="0">
                        <a:solidFill>
                          <a:srgbClr val="000000"/>
                        </a:solidFill>
                        <a:latin typeface="Calibri"/>
                      </a:endParaRPr>
                    </a:p>
                  </a:txBody>
                  <a:tcPr marL="14279" marR="14279" marT="1427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algn="ctr" fontAlgn="t"/>
                      <a:r>
                        <a:rPr lang="en-US" sz="1400" b="1" i="0" u="none" strike="noStrike" dirty="0">
                          <a:solidFill>
                            <a:srgbClr val="000000"/>
                          </a:solidFill>
                          <a:latin typeface="Calibri"/>
                        </a:rPr>
                        <a:t>Total Difference</a:t>
                      </a:r>
                    </a:p>
                  </a:txBody>
                  <a:tcPr marL="14279" marR="14279" marT="14279" marB="0">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1400" b="1" i="1" u="none" strike="noStrike" dirty="0">
                          <a:solidFill>
                            <a:srgbClr val="000000"/>
                          </a:solidFill>
                          <a:latin typeface="Calibri"/>
                        </a:rPr>
                        <a:t>Strategic Difference</a:t>
                      </a:r>
                    </a:p>
                  </a:txBody>
                  <a:tcPr marL="14279" marR="14279" marT="14279"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1400" b="1" i="1" u="none" strike="noStrike" dirty="0" smtClean="0">
                          <a:solidFill>
                            <a:srgbClr val="000000"/>
                          </a:solidFill>
                          <a:latin typeface="Calibri"/>
                        </a:rPr>
                        <a:t>Operational </a:t>
                      </a:r>
                      <a:r>
                        <a:rPr lang="en-US" sz="1400" b="1" i="1" u="none" strike="noStrike" dirty="0">
                          <a:solidFill>
                            <a:srgbClr val="000000"/>
                          </a:solidFill>
                          <a:latin typeface="Calibri"/>
                        </a:rPr>
                        <a:t>Difference</a:t>
                      </a:r>
                    </a:p>
                  </a:txBody>
                  <a:tcPr marL="14279" marR="14279" marT="14279" marB="0">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347417">
                <a:tc>
                  <a:txBody>
                    <a:bodyPr/>
                    <a:lstStyle/>
                    <a:p>
                      <a:pPr algn="l" fontAlgn="b"/>
                      <a:r>
                        <a:rPr lang="en-US" sz="1600" b="1" i="0" u="sng" strike="noStrike" dirty="0">
                          <a:solidFill>
                            <a:srgbClr val="000000"/>
                          </a:solidFill>
                          <a:latin typeface="Calibri"/>
                        </a:rPr>
                        <a:t>Variable Costs</a:t>
                      </a:r>
                    </a:p>
                  </a:txBody>
                  <a:tcPr marL="14279" marR="14279" marT="14279"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endParaRPr lang="en-US" sz="1400" b="0" i="0" u="none" strike="noStrike" dirty="0">
                        <a:solidFill>
                          <a:srgbClr val="000000"/>
                        </a:solidFill>
                        <a:latin typeface="Calibri"/>
                      </a:endParaRPr>
                    </a:p>
                  </a:txBody>
                  <a:tcPr marL="12700" marR="12700" marT="1270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chemeClr val="accent5">
                        <a:lumMod val="20000"/>
                        <a:lumOff val="80000"/>
                      </a:schemeClr>
                    </a:solidFill>
                  </a:tcPr>
                </a:tc>
                <a:tc>
                  <a:txBody>
                    <a:bodyPr/>
                    <a:lstStyle/>
                    <a:p>
                      <a:pPr algn="ctr" fontAlgn="b"/>
                      <a:endParaRPr lang="en-US" sz="1400" b="0" i="0" u="none" strike="noStrike" dirty="0">
                        <a:solidFill>
                          <a:srgbClr val="000000"/>
                        </a:solidFill>
                        <a:latin typeface="Calibri"/>
                      </a:endParaRPr>
                    </a:p>
                  </a:txBody>
                  <a:tcPr marL="12700" marR="12700" marT="1270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chemeClr val="accent6">
                        <a:lumMod val="20000"/>
                        <a:lumOff val="80000"/>
                      </a:schemeClr>
                    </a:solidFill>
                  </a:tcPr>
                </a:tc>
                <a:tc>
                  <a:txBody>
                    <a:bodyPr/>
                    <a:lstStyle/>
                    <a:p>
                      <a:pPr algn="ctr" fontAlgn="b"/>
                      <a:endParaRPr lang="en-US" sz="1400" b="0" i="0" u="none" strike="noStrike" dirty="0">
                        <a:solidFill>
                          <a:srgbClr val="000000"/>
                        </a:solidFill>
                        <a:latin typeface="Calibri"/>
                      </a:endParaRPr>
                    </a:p>
                  </a:txBody>
                  <a:tcPr marL="12700" marR="12700" marT="1270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chemeClr val="accent6">
                        <a:lumMod val="20000"/>
                        <a:lumOff val="80000"/>
                      </a:schemeClr>
                    </a:solidFill>
                  </a:tcPr>
                </a:tc>
                <a:tc>
                  <a:txBody>
                    <a:bodyPr/>
                    <a:lstStyle/>
                    <a:p>
                      <a:pPr algn="ctr" fontAlgn="b"/>
                      <a:endParaRPr lang="en-US" sz="1400" b="0" i="0" u="none" strike="noStrike" dirty="0">
                        <a:solidFill>
                          <a:srgbClr val="000000"/>
                        </a:solidFill>
                        <a:latin typeface="Calibri"/>
                      </a:endParaRPr>
                    </a:p>
                  </a:txBody>
                  <a:tcPr marL="12700" marR="12700" marT="1270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endParaRPr lang="en-US" sz="1400" b="0" i="0" u="none" strike="noStrike" dirty="0">
                        <a:solidFill>
                          <a:srgbClr val="000000"/>
                        </a:solidFill>
                        <a:latin typeface="Calibri"/>
                      </a:endParaRP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endParaRPr lang="en-US" sz="1400" b="0" i="0" u="none" strike="noStrike" dirty="0">
                        <a:solidFill>
                          <a:srgbClr val="000000"/>
                        </a:solidFill>
                        <a:latin typeface="Calibri"/>
                      </a:endParaRPr>
                    </a:p>
                  </a:txBody>
                  <a:tcPr marL="12700" marR="12700" marT="1270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FFFFF"/>
                    </a:solidFill>
                  </a:tcPr>
                </a:tc>
              </a:tr>
              <a:tr h="347417">
                <a:tc>
                  <a:txBody>
                    <a:bodyPr/>
                    <a:lstStyle/>
                    <a:p>
                      <a:pPr algn="l" fontAlgn="b"/>
                      <a:r>
                        <a:rPr lang="en-US" sz="1600" b="0" i="0" u="none" strike="noStrike" dirty="0">
                          <a:solidFill>
                            <a:srgbClr val="000000"/>
                          </a:solidFill>
                          <a:latin typeface="Calibri"/>
                        </a:rPr>
                        <a:t>1. Ingredients</a:t>
                      </a:r>
                    </a:p>
                  </a:txBody>
                  <a:tcPr marL="128513" marR="14279" marT="14279"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400" b="0" i="0" u="none" strike="noStrike" dirty="0" smtClean="0">
                          <a:solidFill>
                            <a:srgbClr val="000000"/>
                          </a:solidFill>
                          <a:latin typeface="Calibri"/>
                        </a:rPr>
                        <a:t>$</a:t>
                      </a:r>
                      <a:r>
                        <a:rPr lang="en-US" sz="1400" b="0" i="0" u="none" strike="noStrike" dirty="0">
                          <a:solidFill>
                            <a:srgbClr val="000000"/>
                          </a:solidFill>
                          <a:latin typeface="Calibri"/>
                        </a:rPr>
                        <a:t>27.60 </a:t>
                      </a:r>
                    </a:p>
                  </a:txBody>
                  <a:tcPr marL="12700" marR="12700" marT="1270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algn="ctr" fontAlgn="b"/>
                      <a:r>
                        <a:rPr lang="en-US" sz="1400" b="0" i="0" u="none" strike="noStrike" dirty="0" smtClean="0">
                          <a:solidFill>
                            <a:srgbClr val="000000"/>
                          </a:solidFill>
                          <a:latin typeface="Calibri"/>
                        </a:rPr>
                        <a:t>$31.81</a:t>
                      </a:r>
                      <a:endParaRPr lang="en-US" sz="1400" b="0" i="0" u="none" strike="noStrike" dirty="0">
                        <a:solidFill>
                          <a:srgbClr val="000000"/>
                        </a:solidFill>
                        <a:latin typeface="Calibri"/>
                      </a:endParaRPr>
                    </a:p>
                  </a:txBody>
                  <a:tcPr marL="12700" marR="12700" marT="1270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algn="ctr" fontAlgn="b"/>
                      <a:r>
                        <a:rPr lang="en-US" sz="1400" b="0" i="0" u="none" strike="noStrike" dirty="0">
                          <a:solidFill>
                            <a:srgbClr val="000000"/>
                          </a:solidFill>
                          <a:latin typeface="Calibri"/>
                        </a:rPr>
                        <a:t>$39.33 </a:t>
                      </a:r>
                    </a:p>
                  </a:txBody>
                  <a:tcPr marL="12700" marR="12700" marT="1270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algn="ctr" fontAlgn="b"/>
                      <a:r>
                        <a:rPr lang="en-US" sz="1400" b="0" i="0" u="none" strike="noStrike" dirty="0">
                          <a:solidFill>
                            <a:srgbClr val="000000"/>
                          </a:solidFill>
                          <a:latin typeface="Calibri"/>
                        </a:rPr>
                        <a:t>($4.21)</a:t>
                      </a:r>
                    </a:p>
                  </a:txBody>
                  <a:tcPr marL="12700" marR="12700" marT="1270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400" b="0" i="0" u="none" strike="noStrike" dirty="0">
                          <a:solidFill>
                            <a:srgbClr val="000000"/>
                          </a:solidFill>
                          <a:latin typeface="Calibri"/>
                        </a:rPr>
                        <a:t>$7.52 </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400" b="0" i="0" u="none" strike="noStrike" dirty="0">
                          <a:solidFill>
                            <a:srgbClr val="000000"/>
                          </a:solidFill>
                          <a:latin typeface="Calibri"/>
                        </a:rPr>
                        <a:t>($11.73)</a:t>
                      </a:r>
                    </a:p>
                  </a:txBody>
                  <a:tcPr marL="12700" marR="12700" marT="1270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r>
              <a:tr h="347417">
                <a:tc>
                  <a:txBody>
                    <a:bodyPr/>
                    <a:lstStyle/>
                    <a:p>
                      <a:pPr algn="l" fontAlgn="b"/>
                      <a:r>
                        <a:rPr lang="en-US" sz="1600" b="0" i="0" u="none" strike="noStrike">
                          <a:solidFill>
                            <a:srgbClr val="000000"/>
                          </a:solidFill>
                          <a:latin typeface="Calibri"/>
                        </a:rPr>
                        <a:t>2. Decorations</a:t>
                      </a:r>
                    </a:p>
                  </a:txBody>
                  <a:tcPr marL="128513" marR="14279" marT="14279"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400" b="0" i="0" u="none" strike="noStrike" dirty="0">
                          <a:solidFill>
                            <a:srgbClr val="000000"/>
                          </a:solidFill>
                          <a:latin typeface="Calibri"/>
                        </a:rPr>
                        <a:t>$28.80 </a:t>
                      </a:r>
                    </a:p>
                  </a:txBody>
                  <a:tcPr marL="12700" marR="12700" marT="1270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algn="ctr" fontAlgn="b"/>
                      <a:r>
                        <a:rPr lang="en-US" sz="1400" b="0" i="0" u="none" strike="noStrike" dirty="0" smtClean="0">
                          <a:solidFill>
                            <a:srgbClr val="000000"/>
                          </a:solidFill>
                          <a:latin typeface="Calibri"/>
                        </a:rPr>
                        <a:t>$0</a:t>
                      </a:r>
                      <a:endParaRPr lang="en-US" sz="1400" b="0" i="0" u="none" strike="noStrike" dirty="0">
                        <a:solidFill>
                          <a:srgbClr val="000000"/>
                        </a:solidFill>
                        <a:latin typeface="Calibri"/>
                      </a:endParaRPr>
                    </a:p>
                  </a:txBody>
                  <a:tcPr marL="12700" marR="12700" marT="1270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algn="ctr" fontAlgn="b"/>
                      <a:r>
                        <a:rPr lang="en-US" sz="1400" b="0" i="0" u="none" strike="noStrike" dirty="0">
                          <a:solidFill>
                            <a:srgbClr val="000000"/>
                          </a:solidFill>
                          <a:latin typeface="Calibri"/>
                        </a:rPr>
                        <a:t>$28.80 </a:t>
                      </a:r>
                    </a:p>
                  </a:txBody>
                  <a:tcPr marL="12700" marR="12700" marT="1270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algn="ctr" fontAlgn="b"/>
                      <a:r>
                        <a:rPr lang="en-US" sz="1400" b="0" i="0" u="none" strike="noStrike" dirty="0">
                          <a:solidFill>
                            <a:srgbClr val="000000"/>
                          </a:solidFill>
                          <a:latin typeface="Calibri"/>
                        </a:rPr>
                        <a:t>$28.80 </a:t>
                      </a:r>
                    </a:p>
                  </a:txBody>
                  <a:tcPr marL="12700" marR="12700" marT="1270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400" b="0" i="0" u="none" strike="noStrike" dirty="0">
                          <a:solidFill>
                            <a:srgbClr val="000000"/>
                          </a:solidFill>
                          <a:latin typeface="Calibri"/>
                        </a:rPr>
                        <a:t>$28.80 </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400" b="0" i="0" u="none" strike="noStrike" dirty="0">
                          <a:solidFill>
                            <a:srgbClr val="000000"/>
                          </a:solidFill>
                          <a:latin typeface="Calibri"/>
                        </a:rPr>
                        <a:t>$0.00 </a:t>
                      </a:r>
                    </a:p>
                  </a:txBody>
                  <a:tcPr marL="12700" marR="12700" marT="1270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347417">
                <a:tc>
                  <a:txBody>
                    <a:bodyPr/>
                    <a:lstStyle/>
                    <a:p>
                      <a:pPr algn="l" fontAlgn="b"/>
                      <a:r>
                        <a:rPr lang="en-US" sz="1600" b="0" i="0" u="none" strike="noStrike" dirty="0">
                          <a:solidFill>
                            <a:srgbClr val="000000"/>
                          </a:solidFill>
                          <a:latin typeface="Calibri"/>
                        </a:rPr>
                        <a:t>3. Hourly Labor</a:t>
                      </a:r>
                    </a:p>
                  </a:txBody>
                  <a:tcPr marL="128513" marR="14279" marT="14279"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400" b="0" i="0" u="none" strike="noStrike" dirty="0">
                          <a:solidFill>
                            <a:srgbClr val="000000"/>
                          </a:solidFill>
                          <a:latin typeface="Calibri"/>
                        </a:rPr>
                        <a:t>$35.53 </a:t>
                      </a:r>
                    </a:p>
                  </a:txBody>
                  <a:tcPr marL="12700" marR="12700" marT="1270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algn="ctr" fontAlgn="b"/>
                      <a:r>
                        <a:rPr lang="en-US" sz="1400" b="0" i="0" u="none" strike="noStrike" dirty="0" smtClean="0">
                          <a:solidFill>
                            <a:srgbClr val="000000"/>
                          </a:solidFill>
                          <a:latin typeface="Calibri"/>
                        </a:rPr>
                        <a:t>$7.3</a:t>
                      </a:r>
                      <a:endParaRPr lang="en-US" sz="1400" b="0" i="0" u="none" strike="noStrike" dirty="0">
                        <a:solidFill>
                          <a:srgbClr val="000000"/>
                        </a:solidFill>
                        <a:latin typeface="Calibri"/>
                      </a:endParaRPr>
                    </a:p>
                  </a:txBody>
                  <a:tcPr marL="12700" marR="12700" marT="1270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algn="ctr" fontAlgn="b"/>
                      <a:r>
                        <a:rPr lang="en-US" sz="1400" b="0" i="0" u="none" strike="noStrike" dirty="0">
                          <a:solidFill>
                            <a:srgbClr val="000000"/>
                          </a:solidFill>
                          <a:latin typeface="Calibri"/>
                        </a:rPr>
                        <a:t>$29.10 </a:t>
                      </a:r>
                    </a:p>
                  </a:txBody>
                  <a:tcPr marL="12700" marR="12700" marT="1270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algn="ctr" fontAlgn="b"/>
                      <a:r>
                        <a:rPr lang="en-US" sz="1400" b="0" i="0" u="none" strike="noStrike" dirty="0">
                          <a:solidFill>
                            <a:srgbClr val="000000"/>
                          </a:solidFill>
                          <a:latin typeface="Calibri"/>
                        </a:rPr>
                        <a:t>$28.23 </a:t>
                      </a:r>
                    </a:p>
                  </a:txBody>
                  <a:tcPr marL="12700" marR="12700" marT="1270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400" b="0" i="0" u="none" strike="noStrike" dirty="0">
                          <a:solidFill>
                            <a:srgbClr val="000000"/>
                          </a:solidFill>
                          <a:latin typeface="Calibri"/>
                        </a:rPr>
                        <a:t>$21.80 </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400" b="0" i="0" u="none" strike="noStrike" dirty="0">
                          <a:solidFill>
                            <a:srgbClr val="000000"/>
                          </a:solidFill>
                          <a:latin typeface="Calibri"/>
                        </a:rPr>
                        <a:t>$6.43 </a:t>
                      </a:r>
                    </a:p>
                  </a:txBody>
                  <a:tcPr marL="12700" marR="12700" marT="1270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347417">
                <a:tc>
                  <a:txBody>
                    <a:bodyPr/>
                    <a:lstStyle/>
                    <a:p>
                      <a:pPr algn="l" fontAlgn="b"/>
                      <a:r>
                        <a:rPr lang="en-US" sz="1600" b="0" i="0" u="none" strike="noStrike" dirty="0">
                          <a:solidFill>
                            <a:srgbClr val="000000"/>
                          </a:solidFill>
                          <a:latin typeface="Calibri"/>
                        </a:rPr>
                        <a:t>4. Packaging</a:t>
                      </a:r>
                    </a:p>
                  </a:txBody>
                  <a:tcPr marL="128513" marR="14279" marT="14279"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en-US" sz="1400" b="0" i="0" u="none" strike="noStrike" dirty="0">
                          <a:solidFill>
                            <a:srgbClr val="000000"/>
                          </a:solidFill>
                          <a:latin typeface="Calibri"/>
                        </a:rPr>
                        <a:t>$2.76 </a:t>
                      </a:r>
                    </a:p>
                  </a:txBody>
                  <a:tcPr marL="12700" marR="12700" marT="1270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chemeClr val="accent5">
                        <a:lumMod val="20000"/>
                        <a:lumOff val="80000"/>
                      </a:schemeClr>
                    </a:solidFill>
                  </a:tcPr>
                </a:tc>
                <a:tc>
                  <a:txBody>
                    <a:bodyPr/>
                    <a:lstStyle/>
                    <a:p>
                      <a:pPr algn="ctr" fontAlgn="b"/>
                      <a:r>
                        <a:rPr lang="en-US" sz="1400" b="0" i="0" u="none" strike="noStrike" dirty="0" smtClean="0">
                          <a:solidFill>
                            <a:srgbClr val="000000"/>
                          </a:solidFill>
                          <a:latin typeface="Calibri"/>
                        </a:rPr>
                        <a:t>$2.00</a:t>
                      </a:r>
                      <a:endParaRPr lang="en-US" sz="1400" b="0" i="0" u="none" strike="noStrike" dirty="0">
                        <a:solidFill>
                          <a:srgbClr val="000000"/>
                        </a:solidFill>
                        <a:latin typeface="Calibri"/>
                      </a:endParaRPr>
                    </a:p>
                  </a:txBody>
                  <a:tcPr marL="12700" marR="12700" marT="1270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chemeClr val="accent6">
                        <a:lumMod val="20000"/>
                        <a:lumOff val="80000"/>
                      </a:schemeClr>
                    </a:solidFill>
                  </a:tcPr>
                </a:tc>
                <a:tc>
                  <a:txBody>
                    <a:bodyPr/>
                    <a:lstStyle/>
                    <a:p>
                      <a:pPr algn="ctr" fontAlgn="b"/>
                      <a:r>
                        <a:rPr lang="en-US" sz="1400" b="0" i="0" u="none" strike="noStrike" dirty="0">
                          <a:solidFill>
                            <a:srgbClr val="000000"/>
                          </a:solidFill>
                          <a:latin typeface="Calibri"/>
                        </a:rPr>
                        <a:t>$2.00 </a:t>
                      </a:r>
                    </a:p>
                  </a:txBody>
                  <a:tcPr marL="12700" marR="12700" marT="1270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chemeClr val="accent6">
                        <a:lumMod val="20000"/>
                        <a:lumOff val="80000"/>
                      </a:schemeClr>
                    </a:solidFill>
                  </a:tcPr>
                </a:tc>
                <a:tc>
                  <a:txBody>
                    <a:bodyPr/>
                    <a:lstStyle/>
                    <a:p>
                      <a:pPr algn="ctr" fontAlgn="b"/>
                      <a:r>
                        <a:rPr lang="en-US" sz="1400" b="0" i="0" u="none" strike="noStrike" dirty="0">
                          <a:solidFill>
                            <a:srgbClr val="000000"/>
                          </a:solidFill>
                          <a:latin typeface="Calibri"/>
                        </a:rPr>
                        <a:t>$0.76 </a:t>
                      </a:r>
                    </a:p>
                  </a:txBody>
                  <a:tcPr marL="12700" marR="12700" marT="1270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en-US" sz="1400" b="0" i="0" u="none" strike="noStrike" dirty="0">
                          <a:solidFill>
                            <a:srgbClr val="000000"/>
                          </a:solidFill>
                          <a:latin typeface="Calibri"/>
                        </a:rPr>
                        <a:t>$0.00 </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en-US" sz="1400" b="0" i="0" u="none" strike="noStrike" dirty="0">
                          <a:solidFill>
                            <a:srgbClr val="000000"/>
                          </a:solidFill>
                          <a:latin typeface="Calibri"/>
                        </a:rPr>
                        <a:t>$0.76 </a:t>
                      </a:r>
                    </a:p>
                  </a:txBody>
                  <a:tcPr marL="12700" marR="12700" marT="1270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r>
              <a:tr h="347417">
                <a:tc>
                  <a:txBody>
                    <a:bodyPr/>
                    <a:lstStyle/>
                    <a:p>
                      <a:pPr algn="l" fontAlgn="b"/>
                      <a:r>
                        <a:rPr lang="en-US" sz="1600" b="1" i="0" u="none" strike="noStrike" dirty="0">
                          <a:solidFill>
                            <a:srgbClr val="000000"/>
                          </a:solidFill>
                          <a:latin typeface="Calibri"/>
                        </a:rPr>
                        <a:t> </a:t>
                      </a:r>
                    </a:p>
                  </a:txBody>
                  <a:tcPr marL="14279" marR="14279" marT="14279"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en-US" sz="1400" b="0" i="0" u="none" strike="noStrike" dirty="0">
                          <a:solidFill>
                            <a:srgbClr val="000000"/>
                          </a:solidFill>
                          <a:latin typeface="Calibri"/>
                        </a:rPr>
                        <a:t> </a:t>
                      </a:r>
                    </a:p>
                  </a:txBody>
                  <a:tcPr marL="12700" marR="12700" marT="1270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chemeClr val="accent5">
                        <a:lumMod val="20000"/>
                        <a:lumOff val="80000"/>
                      </a:schemeClr>
                    </a:solidFill>
                  </a:tcPr>
                </a:tc>
                <a:tc>
                  <a:txBody>
                    <a:bodyPr/>
                    <a:lstStyle/>
                    <a:p>
                      <a:pPr algn="ctr" fontAlgn="b"/>
                      <a:r>
                        <a:rPr lang="en-US" sz="1400" b="0" i="0" u="none" strike="noStrike" dirty="0">
                          <a:solidFill>
                            <a:srgbClr val="000000"/>
                          </a:solidFill>
                          <a:latin typeface="Calibri"/>
                        </a:rPr>
                        <a:t> </a:t>
                      </a:r>
                    </a:p>
                  </a:txBody>
                  <a:tcPr marL="12700" marR="12700" marT="1270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chemeClr val="accent6">
                        <a:lumMod val="20000"/>
                        <a:lumOff val="80000"/>
                      </a:schemeClr>
                    </a:solidFill>
                  </a:tcPr>
                </a:tc>
                <a:tc>
                  <a:txBody>
                    <a:bodyPr/>
                    <a:lstStyle/>
                    <a:p>
                      <a:pPr algn="ctr" fontAlgn="b"/>
                      <a:r>
                        <a:rPr lang="en-US" sz="1400" b="0" i="0" u="none" strike="noStrike" dirty="0">
                          <a:solidFill>
                            <a:srgbClr val="000000"/>
                          </a:solidFill>
                          <a:latin typeface="Calibri"/>
                        </a:rPr>
                        <a:t> </a:t>
                      </a:r>
                    </a:p>
                  </a:txBody>
                  <a:tcPr marL="12700" marR="12700" marT="1270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chemeClr val="accent6">
                        <a:lumMod val="20000"/>
                        <a:lumOff val="80000"/>
                      </a:schemeClr>
                    </a:solidFill>
                  </a:tcPr>
                </a:tc>
                <a:tc>
                  <a:txBody>
                    <a:bodyPr/>
                    <a:lstStyle/>
                    <a:p>
                      <a:pPr algn="ctr" fontAlgn="b"/>
                      <a:r>
                        <a:rPr lang="en-US" sz="1400" b="0" i="0" u="none" strike="noStrike">
                          <a:solidFill>
                            <a:srgbClr val="000000"/>
                          </a:solidFill>
                          <a:latin typeface="Calibri"/>
                        </a:rPr>
                        <a:t> </a:t>
                      </a:r>
                    </a:p>
                  </a:txBody>
                  <a:tcPr marL="12700" marR="12700" marT="1270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en-US" sz="1400" b="0" i="0" u="none" strike="noStrike">
                          <a:solidFill>
                            <a:srgbClr val="000000"/>
                          </a:solidFill>
                          <a:latin typeface="Calibri"/>
                        </a:rPr>
                        <a:t> </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en-US" sz="1400" b="0" i="0" u="none" strike="noStrike" dirty="0">
                          <a:solidFill>
                            <a:srgbClr val="000000"/>
                          </a:solidFill>
                          <a:latin typeface="Calibri"/>
                        </a:rPr>
                        <a:t> </a:t>
                      </a:r>
                    </a:p>
                  </a:txBody>
                  <a:tcPr marL="12700" marR="12700" marT="1270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FF"/>
                    </a:solidFill>
                  </a:tcPr>
                </a:tc>
              </a:tr>
              <a:tr h="347417">
                <a:tc>
                  <a:txBody>
                    <a:bodyPr/>
                    <a:lstStyle/>
                    <a:p>
                      <a:pPr algn="l" fontAlgn="b"/>
                      <a:r>
                        <a:rPr lang="en-US" sz="1600" b="1" i="0" u="sng" strike="noStrike" dirty="0">
                          <a:solidFill>
                            <a:srgbClr val="000000"/>
                          </a:solidFill>
                          <a:latin typeface="Calibri"/>
                        </a:rPr>
                        <a:t>Fixed Costs</a:t>
                      </a:r>
                    </a:p>
                  </a:txBody>
                  <a:tcPr marL="14279" marR="14279" marT="14279"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FF"/>
                    </a:solidFill>
                  </a:tcPr>
                </a:tc>
                <a:tc>
                  <a:txBody>
                    <a:bodyPr/>
                    <a:lstStyle/>
                    <a:p>
                      <a:endParaRPr lang="en-US" sz="1600" dirty="0"/>
                    </a:p>
                  </a:txBody>
                  <a:tcPr marL="12700" marR="12700" marT="1270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chemeClr val="accent5">
                        <a:lumMod val="20000"/>
                        <a:lumOff val="80000"/>
                      </a:schemeClr>
                    </a:solidFill>
                  </a:tcPr>
                </a:tc>
                <a:tc>
                  <a:txBody>
                    <a:bodyPr/>
                    <a:lstStyle/>
                    <a:p>
                      <a:endParaRPr lang="en-US" sz="1600" dirty="0"/>
                    </a:p>
                  </a:txBody>
                  <a:tcPr marL="12700" marR="12700" marT="1270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chemeClr val="accent6">
                        <a:lumMod val="20000"/>
                        <a:lumOff val="80000"/>
                      </a:schemeClr>
                    </a:solidFill>
                  </a:tcPr>
                </a:tc>
                <a:tc>
                  <a:txBody>
                    <a:bodyPr/>
                    <a:lstStyle/>
                    <a:p>
                      <a:endParaRPr lang="en-US" sz="1600" dirty="0"/>
                    </a:p>
                  </a:txBody>
                  <a:tcPr marL="12700" marR="12700" marT="1270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chemeClr val="accent6">
                        <a:lumMod val="20000"/>
                        <a:lumOff val="80000"/>
                      </a:schemeClr>
                    </a:solidFill>
                  </a:tcPr>
                </a:tc>
                <a:tc>
                  <a:txBody>
                    <a:bodyPr/>
                    <a:lstStyle/>
                    <a:p>
                      <a:endParaRPr lang="en-US" sz="1600"/>
                    </a:p>
                  </a:txBody>
                  <a:tcPr marL="12700" marR="12700" marT="1270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endParaRPr lang="en-US" sz="1600" dirty="0"/>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endParaRPr lang="en-US" sz="1600" dirty="0"/>
                    </a:p>
                  </a:txBody>
                  <a:tcPr marL="12700" marR="12700" marT="1270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FF"/>
                    </a:solidFill>
                  </a:tcPr>
                </a:tc>
              </a:tr>
              <a:tr h="347417">
                <a:tc>
                  <a:txBody>
                    <a:bodyPr/>
                    <a:lstStyle/>
                    <a:p>
                      <a:pPr algn="l" fontAlgn="b"/>
                      <a:r>
                        <a:rPr lang="en-US" sz="1600" b="0" i="0" u="none" strike="noStrike" dirty="0">
                          <a:solidFill>
                            <a:srgbClr val="000000"/>
                          </a:solidFill>
                          <a:latin typeface="Calibri"/>
                        </a:rPr>
                        <a:t>1. Rent &amp; </a:t>
                      </a:r>
                      <a:r>
                        <a:rPr lang="en-US" sz="1600" b="0" i="0" u="none" strike="noStrike" dirty="0" smtClean="0">
                          <a:solidFill>
                            <a:srgbClr val="000000"/>
                          </a:solidFill>
                          <a:latin typeface="Calibri"/>
                        </a:rPr>
                        <a:t>Utilities</a:t>
                      </a:r>
                      <a:endParaRPr lang="en-US" sz="1600" b="0" i="0" u="none" strike="noStrike" dirty="0">
                        <a:solidFill>
                          <a:srgbClr val="000000"/>
                        </a:solidFill>
                        <a:latin typeface="Calibri"/>
                      </a:endParaRPr>
                    </a:p>
                  </a:txBody>
                  <a:tcPr marL="128513" marR="14279" marT="14279"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400" b="0" i="0" u="none" strike="noStrike" dirty="0">
                          <a:solidFill>
                            <a:srgbClr val="000000"/>
                          </a:solidFill>
                          <a:latin typeface="Calibri"/>
                        </a:rPr>
                        <a:t>$30.00 </a:t>
                      </a:r>
                    </a:p>
                  </a:txBody>
                  <a:tcPr marL="12700" marR="12700" marT="1270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algn="ctr" fontAlgn="b"/>
                      <a:r>
                        <a:rPr lang="en-US" sz="1400" b="0" i="0" u="none" strike="noStrike" dirty="0" smtClean="0">
                          <a:solidFill>
                            <a:srgbClr val="000000"/>
                          </a:solidFill>
                          <a:latin typeface="Calibri"/>
                        </a:rPr>
                        <a:t>$33.33</a:t>
                      </a:r>
                      <a:endParaRPr lang="en-US" sz="1400" b="0" i="0" u="none" strike="noStrike" dirty="0">
                        <a:solidFill>
                          <a:srgbClr val="000000"/>
                        </a:solidFill>
                        <a:latin typeface="Calibri"/>
                      </a:endParaRPr>
                    </a:p>
                  </a:txBody>
                  <a:tcPr marL="12700" marR="12700" marT="1270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algn="ctr" fontAlgn="b"/>
                      <a:r>
                        <a:rPr lang="en-US" sz="1400" b="0" i="0" u="none" strike="noStrike" dirty="0">
                          <a:solidFill>
                            <a:srgbClr val="000000"/>
                          </a:solidFill>
                          <a:latin typeface="Calibri"/>
                        </a:rPr>
                        <a:t>$71.43 </a:t>
                      </a:r>
                    </a:p>
                  </a:txBody>
                  <a:tcPr marL="12700" marR="12700" marT="1270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algn="ctr" fontAlgn="b"/>
                      <a:r>
                        <a:rPr lang="en-US" sz="1400" b="0" i="0" u="none" strike="noStrike" dirty="0">
                          <a:solidFill>
                            <a:srgbClr val="000000"/>
                          </a:solidFill>
                          <a:latin typeface="Calibri"/>
                        </a:rPr>
                        <a:t>($3.33)</a:t>
                      </a:r>
                    </a:p>
                  </a:txBody>
                  <a:tcPr marL="12700" marR="12700" marT="1270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400" b="0" i="0" u="none" strike="noStrike">
                          <a:solidFill>
                            <a:srgbClr val="000000"/>
                          </a:solidFill>
                          <a:latin typeface="Calibri"/>
                        </a:rPr>
                        <a:t>$38.10 </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400" b="0" i="0" u="none" strike="noStrike" dirty="0">
                          <a:solidFill>
                            <a:srgbClr val="000000"/>
                          </a:solidFill>
                          <a:latin typeface="Calibri"/>
                        </a:rPr>
                        <a:t>($41.43)</a:t>
                      </a:r>
                    </a:p>
                  </a:txBody>
                  <a:tcPr marL="12700" marR="12700" marT="1270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r>
              <a:tr h="361314">
                <a:tc>
                  <a:txBody>
                    <a:bodyPr/>
                    <a:lstStyle/>
                    <a:p>
                      <a:pPr algn="l" fontAlgn="b"/>
                      <a:r>
                        <a:rPr lang="en-US" sz="1600" b="0" i="0" u="none" strike="noStrike" dirty="0">
                          <a:solidFill>
                            <a:srgbClr val="000000"/>
                          </a:solidFill>
                          <a:latin typeface="Calibri"/>
                        </a:rPr>
                        <a:t>2. Fixed salaries</a:t>
                      </a:r>
                    </a:p>
                  </a:txBody>
                  <a:tcPr marL="128513" marR="14279" marT="14279"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FFFFFF"/>
                    </a:solidFill>
                  </a:tcPr>
                </a:tc>
                <a:tc>
                  <a:txBody>
                    <a:bodyPr/>
                    <a:lstStyle/>
                    <a:p>
                      <a:pPr algn="ctr" fontAlgn="b"/>
                      <a:r>
                        <a:rPr lang="en-US" sz="1400" b="0" i="0" u="none" strike="noStrike" dirty="0">
                          <a:solidFill>
                            <a:srgbClr val="000000"/>
                          </a:solidFill>
                          <a:latin typeface="Calibri"/>
                        </a:rPr>
                        <a:t>$50.00 </a:t>
                      </a:r>
                    </a:p>
                  </a:txBody>
                  <a:tcPr marL="12700" marR="12700" marT="1270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chemeClr val="accent5">
                        <a:lumMod val="20000"/>
                        <a:lumOff val="80000"/>
                      </a:schemeClr>
                    </a:solidFill>
                  </a:tcPr>
                </a:tc>
                <a:tc>
                  <a:txBody>
                    <a:bodyPr/>
                    <a:lstStyle/>
                    <a:p>
                      <a:pPr algn="ctr" fontAlgn="b"/>
                      <a:r>
                        <a:rPr lang="en-US" sz="1400" b="0" i="0" u="none" strike="noStrike" dirty="0" smtClean="0">
                          <a:solidFill>
                            <a:srgbClr val="000000"/>
                          </a:solidFill>
                          <a:latin typeface="Calibri"/>
                        </a:rPr>
                        <a:t>$19.44</a:t>
                      </a:r>
                      <a:endParaRPr lang="en-US" sz="1400" b="0" i="0" u="none" strike="noStrike" dirty="0">
                        <a:solidFill>
                          <a:srgbClr val="000000"/>
                        </a:solidFill>
                        <a:latin typeface="Calibri"/>
                      </a:endParaRPr>
                    </a:p>
                  </a:txBody>
                  <a:tcPr marL="12700" marR="12700" marT="1270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chemeClr val="accent6">
                        <a:lumMod val="20000"/>
                        <a:lumOff val="80000"/>
                      </a:schemeClr>
                    </a:solidFill>
                  </a:tcPr>
                </a:tc>
                <a:tc>
                  <a:txBody>
                    <a:bodyPr/>
                    <a:lstStyle/>
                    <a:p>
                      <a:pPr algn="ctr" fontAlgn="b"/>
                      <a:r>
                        <a:rPr lang="en-US" sz="1400" b="0" i="0" u="none" strike="noStrike" dirty="0">
                          <a:solidFill>
                            <a:srgbClr val="000000"/>
                          </a:solidFill>
                          <a:latin typeface="Calibri"/>
                        </a:rPr>
                        <a:t>$41.67 </a:t>
                      </a:r>
                    </a:p>
                  </a:txBody>
                  <a:tcPr marL="12700" marR="12700" marT="1270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chemeClr val="accent6">
                        <a:lumMod val="20000"/>
                        <a:lumOff val="80000"/>
                      </a:schemeClr>
                    </a:solidFill>
                  </a:tcPr>
                </a:tc>
                <a:tc>
                  <a:txBody>
                    <a:bodyPr/>
                    <a:lstStyle/>
                    <a:p>
                      <a:pPr algn="ctr" fontAlgn="b"/>
                      <a:r>
                        <a:rPr lang="en-US" sz="1400" b="0" i="0" u="none" strike="noStrike" dirty="0">
                          <a:solidFill>
                            <a:srgbClr val="000000"/>
                          </a:solidFill>
                          <a:latin typeface="Calibri"/>
                        </a:rPr>
                        <a:t>$30.56 </a:t>
                      </a:r>
                    </a:p>
                  </a:txBody>
                  <a:tcPr marL="12700" marR="12700" marT="1270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FFFFFF"/>
                    </a:solidFill>
                  </a:tcPr>
                </a:tc>
                <a:tc>
                  <a:txBody>
                    <a:bodyPr/>
                    <a:lstStyle/>
                    <a:p>
                      <a:pPr algn="ctr" fontAlgn="b"/>
                      <a:r>
                        <a:rPr lang="en-US" sz="1400" b="0" i="0" u="none" strike="noStrike" dirty="0">
                          <a:solidFill>
                            <a:srgbClr val="000000"/>
                          </a:solidFill>
                          <a:latin typeface="Calibri"/>
                        </a:rPr>
                        <a:t>$22.23 </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FFFFFF"/>
                    </a:solidFill>
                  </a:tcPr>
                </a:tc>
                <a:tc>
                  <a:txBody>
                    <a:bodyPr/>
                    <a:lstStyle/>
                    <a:p>
                      <a:pPr algn="ctr" fontAlgn="b"/>
                      <a:r>
                        <a:rPr lang="en-US" sz="1400" b="0" i="0" u="none" strike="noStrike" dirty="0">
                          <a:solidFill>
                            <a:srgbClr val="000000"/>
                          </a:solidFill>
                          <a:latin typeface="Calibri"/>
                        </a:rPr>
                        <a:t>$8.33 </a:t>
                      </a:r>
                    </a:p>
                  </a:txBody>
                  <a:tcPr marL="12700" marR="12700" marT="1270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FFFFFF"/>
                    </a:solidFill>
                  </a:tcPr>
                </a:tc>
              </a:tr>
              <a:tr h="0">
                <a:tc>
                  <a:txBody>
                    <a:bodyPr/>
                    <a:lstStyle/>
                    <a:p>
                      <a:pPr algn="l" fontAlgn="b"/>
                      <a:r>
                        <a:rPr lang="en-US" sz="1600" b="1" i="0" u="none" strike="noStrike" dirty="0">
                          <a:solidFill>
                            <a:srgbClr val="000000"/>
                          </a:solidFill>
                          <a:latin typeface="Calibri"/>
                        </a:rPr>
                        <a:t>Total cost</a:t>
                      </a:r>
                    </a:p>
                  </a:txBody>
                  <a:tcPr marL="14279" marR="14279" marT="14279"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400" b="0" i="0" u="none" strike="noStrike" dirty="0">
                          <a:solidFill>
                            <a:srgbClr val="000000"/>
                          </a:solidFill>
                          <a:latin typeface="Calibri"/>
                        </a:rPr>
                        <a:t> </a:t>
                      </a:r>
                      <a:r>
                        <a:rPr lang="en-US" sz="1400" b="0" i="0" u="none" strike="noStrike" dirty="0" smtClean="0">
                          <a:solidFill>
                            <a:srgbClr val="000000"/>
                          </a:solidFill>
                          <a:latin typeface="Calibri"/>
                        </a:rPr>
                        <a:t>$174.69</a:t>
                      </a:r>
                      <a:endParaRPr lang="en-US" sz="1400" b="0" i="0" u="none" strike="noStrike" dirty="0">
                        <a:solidFill>
                          <a:srgbClr val="000000"/>
                        </a:solidFill>
                        <a:latin typeface="Calibri"/>
                      </a:endParaRPr>
                    </a:p>
                  </a:txBody>
                  <a:tcPr marL="12700" marR="12700" marT="1270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algn="ctr" fontAlgn="b"/>
                      <a:r>
                        <a:rPr lang="en-US" sz="1400" b="0" i="0" u="none" strike="noStrike" dirty="0">
                          <a:solidFill>
                            <a:srgbClr val="000000"/>
                          </a:solidFill>
                          <a:latin typeface="Calibri"/>
                        </a:rPr>
                        <a:t> </a:t>
                      </a:r>
                      <a:r>
                        <a:rPr lang="en-US" sz="1400" b="0" i="0" u="none" strike="noStrike" dirty="0" smtClean="0">
                          <a:solidFill>
                            <a:srgbClr val="000000"/>
                          </a:solidFill>
                          <a:latin typeface="Calibri"/>
                        </a:rPr>
                        <a:t>$93.88</a:t>
                      </a:r>
                      <a:endParaRPr lang="en-US" sz="1400" b="0" i="0" u="none" strike="noStrike" dirty="0">
                        <a:solidFill>
                          <a:srgbClr val="000000"/>
                        </a:solidFill>
                        <a:latin typeface="Calibri"/>
                      </a:endParaRPr>
                    </a:p>
                  </a:txBody>
                  <a:tcPr marL="12700" marR="12700" marT="1270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algn="ctr" fontAlgn="b"/>
                      <a:r>
                        <a:rPr lang="en-US" sz="1400" b="0" i="0" u="none" strike="noStrike" dirty="0">
                          <a:solidFill>
                            <a:srgbClr val="000000"/>
                          </a:solidFill>
                          <a:latin typeface="Calibri"/>
                        </a:rPr>
                        <a:t> </a:t>
                      </a:r>
                      <a:r>
                        <a:rPr lang="en-US" sz="1400" b="0" i="0" u="none" strike="noStrike" dirty="0" smtClean="0">
                          <a:solidFill>
                            <a:srgbClr val="000000"/>
                          </a:solidFill>
                          <a:latin typeface="Calibri"/>
                        </a:rPr>
                        <a:t>$212.33</a:t>
                      </a:r>
                      <a:endParaRPr lang="en-US" sz="1400" b="0" i="0" u="none" strike="noStrike" dirty="0">
                        <a:solidFill>
                          <a:srgbClr val="000000"/>
                        </a:solidFill>
                        <a:latin typeface="Calibri"/>
                      </a:endParaRPr>
                    </a:p>
                  </a:txBody>
                  <a:tcPr marL="12700" marR="12700" marT="1270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algn="ctr" fontAlgn="b"/>
                      <a:r>
                        <a:rPr lang="en-US" sz="1400" b="0" i="0" u="none" strike="noStrike" dirty="0">
                          <a:solidFill>
                            <a:srgbClr val="000000"/>
                          </a:solidFill>
                          <a:latin typeface="Calibri"/>
                        </a:rPr>
                        <a:t>$80.81 </a:t>
                      </a:r>
                    </a:p>
                  </a:txBody>
                  <a:tcPr marL="12700" marR="12700" marT="1270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400" b="0" i="0" u="none" strike="noStrike" dirty="0">
                          <a:solidFill>
                            <a:srgbClr val="000000"/>
                          </a:solidFill>
                          <a:latin typeface="Calibri"/>
                        </a:rPr>
                        <a:t>$118.45 </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400" b="0" i="0" u="none" strike="noStrike" dirty="0">
                          <a:solidFill>
                            <a:srgbClr val="000000"/>
                          </a:solidFill>
                          <a:latin typeface="Calibri"/>
                        </a:rPr>
                        <a:t>($37.64)</a:t>
                      </a:r>
                    </a:p>
                  </a:txBody>
                  <a:tcPr marL="12700" marR="12700" marT="1270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tr>
            </a:tbl>
          </a:graphicData>
        </a:graphic>
      </p:graphicFrame>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ounded Rectangle 24"/>
          <p:cNvSpPr/>
          <p:nvPr/>
        </p:nvSpPr>
        <p:spPr>
          <a:xfrm>
            <a:off x="135775" y="119150"/>
            <a:ext cx="8869680" cy="6583680"/>
          </a:xfrm>
          <a:prstGeom prst="roundRect">
            <a:avLst>
              <a:gd name="adj" fmla="val 0"/>
            </a:avLst>
          </a:prstGeom>
          <a:solidFill>
            <a:srgbClr val="F8F8F8"/>
          </a:solidFill>
          <a:ln w="57150">
            <a:solidFill>
              <a:schemeClr val="bg2">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p:cNvSpPr txBox="1"/>
          <p:nvPr/>
        </p:nvSpPr>
        <p:spPr>
          <a:xfrm>
            <a:off x="152400" y="609600"/>
            <a:ext cx="4572000" cy="630238"/>
          </a:xfrm>
          <a:prstGeom prst="rect">
            <a:avLst/>
          </a:prstGeom>
          <a:noFill/>
        </p:spPr>
        <p:txBody>
          <a:bodyPr>
            <a:spAutoFit/>
          </a:bodyPr>
          <a:lstStyle/>
          <a:p>
            <a:pPr fontAlgn="auto">
              <a:spcBef>
                <a:spcPts val="0"/>
              </a:spcBef>
              <a:spcAft>
                <a:spcPts val="0"/>
              </a:spcAft>
              <a:defRPr/>
            </a:pPr>
            <a:r>
              <a:rPr lang="en-US" sz="1400" b="1" dirty="0">
                <a:latin typeface="+mn-lt"/>
                <a:cs typeface="+mn-cs"/>
              </a:rPr>
              <a:t>highly customized</a:t>
            </a:r>
          </a:p>
          <a:p>
            <a:pPr fontAlgn="auto">
              <a:spcBef>
                <a:spcPts val="0"/>
              </a:spcBef>
              <a:spcAft>
                <a:spcPts val="0"/>
              </a:spcAft>
              <a:defRPr/>
            </a:pPr>
            <a:r>
              <a:rPr lang="en-US" sz="1050" b="1" i="1" dirty="0">
                <a:latin typeface="+mn-lt"/>
                <a:cs typeface="+mn-cs"/>
              </a:rPr>
              <a:t>pictures, flavors, </a:t>
            </a:r>
            <a:r>
              <a:rPr lang="en-US" sz="1050" b="1" i="1" dirty="0" smtClean="0">
                <a:latin typeface="+mn-lt"/>
                <a:cs typeface="+mn-cs"/>
              </a:rPr>
              <a:t>display</a:t>
            </a:r>
            <a:endParaRPr lang="en-US" sz="1050" b="1" i="1" dirty="0">
              <a:latin typeface="+mn-lt"/>
              <a:cs typeface="+mn-cs"/>
            </a:endParaRPr>
          </a:p>
          <a:p>
            <a:pPr fontAlgn="auto">
              <a:spcBef>
                <a:spcPts val="0"/>
              </a:spcBef>
              <a:spcAft>
                <a:spcPts val="0"/>
              </a:spcAft>
              <a:defRPr/>
            </a:pPr>
            <a:r>
              <a:rPr lang="en-US" sz="1050" b="1" i="1" dirty="0">
                <a:latin typeface="+mn-lt"/>
                <a:cs typeface="+mn-cs"/>
              </a:rPr>
              <a:t>made to order</a:t>
            </a:r>
          </a:p>
        </p:txBody>
      </p:sp>
      <p:grpSp>
        <p:nvGrpSpPr>
          <p:cNvPr id="2" name="Group 12"/>
          <p:cNvGrpSpPr>
            <a:grpSpLocks/>
          </p:cNvGrpSpPr>
          <p:nvPr/>
        </p:nvGrpSpPr>
        <p:grpSpPr bwMode="auto">
          <a:xfrm>
            <a:off x="2133600" y="685800"/>
            <a:ext cx="6492875" cy="5453063"/>
            <a:chOff x="1828799" y="685800"/>
            <a:chExt cx="4580064" cy="3756378"/>
          </a:xfrm>
        </p:grpSpPr>
        <p:cxnSp>
          <p:nvCxnSpPr>
            <p:cNvPr id="9" name="Straight Connector 8"/>
            <p:cNvCxnSpPr/>
            <p:nvPr/>
          </p:nvCxnSpPr>
          <p:spPr>
            <a:xfrm rot="5400000">
              <a:off x="-45562" y="2560161"/>
              <a:ext cx="3748723" cy="0"/>
            </a:xfrm>
            <a:prstGeom prst="line">
              <a:avLst/>
            </a:prstGeom>
          </p:spPr>
          <p:style>
            <a:lnRef idx="3">
              <a:schemeClr val="dk1"/>
            </a:lnRef>
            <a:fillRef idx="0">
              <a:schemeClr val="dk1"/>
            </a:fillRef>
            <a:effectRef idx="2">
              <a:schemeClr val="dk1"/>
            </a:effectRef>
            <a:fontRef idx="minor">
              <a:schemeClr val="tx1"/>
            </a:fontRef>
          </p:style>
        </p:cxnSp>
        <p:cxnSp>
          <p:nvCxnSpPr>
            <p:cNvPr id="10" name="Straight Connector 9"/>
            <p:cNvCxnSpPr/>
            <p:nvPr/>
          </p:nvCxnSpPr>
          <p:spPr>
            <a:xfrm>
              <a:off x="1828799" y="4442178"/>
              <a:ext cx="4580064" cy="0"/>
            </a:xfrm>
            <a:prstGeom prst="line">
              <a:avLst/>
            </a:prstGeom>
          </p:spPr>
          <p:style>
            <a:lnRef idx="3">
              <a:schemeClr val="dk1"/>
            </a:lnRef>
            <a:fillRef idx="0">
              <a:schemeClr val="dk1"/>
            </a:fillRef>
            <a:effectRef idx="2">
              <a:schemeClr val="dk1"/>
            </a:effectRef>
            <a:fontRef idx="minor">
              <a:schemeClr val="tx1"/>
            </a:fontRef>
          </p:style>
        </p:cxnSp>
      </p:grpSp>
      <p:sp>
        <p:nvSpPr>
          <p:cNvPr id="16" name="TextBox 15"/>
          <p:cNvSpPr txBox="1"/>
          <p:nvPr/>
        </p:nvSpPr>
        <p:spPr>
          <a:xfrm>
            <a:off x="152400" y="5694363"/>
            <a:ext cx="4572000" cy="477837"/>
          </a:xfrm>
          <a:prstGeom prst="rect">
            <a:avLst/>
          </a:prstGeom>
          <a:noFill/>
        </p:spPr>
        <p:txBody>
          <a:bodyPr>
            <a:spAutoFit/>
          </a:bodyPr>
          <a:lstStyle/>
          <a:p>
            <a:pPr fontAlgn="auto">
              <a:spcBef>
                <a:spcPts val="0"/>
              </a:spcBef>
              <a:spcAft>
                <a:spcPts val="0"/>
              </a:spcAft>
              <a:defRPr/>
            </a:pPr>
            <a:r>
              <a:rPr lang="en-US" sz="1400" b="1" dirty="0">
                <a:latin typeface="+mn-lt"/>
                <a:cs typeface="+mn-cs"/>
              </a:rPr>
              <a:t>standard flavors</a:t>
            </a:r>
          </a:p>
          <a:p>
            <a:pPr fontAlgn="auto">
              <a:spcBef>
                <a:spcPts val="0"/>
              </a:spcBef>
              <a:spcAft>
                <a:spcPts val="0"/>
              </a:spcAft>
              <a:defRPr/>
            </a:pPr>
            <a:r>
              <a:rPr lang="en-US" sz="1050" b="1" i="1" dirty="0">
                <a:latin typeface="+mn-lt"/>
                <a:cs typeface="+mn-cs"/>
              </a:rPr>
              <a:t>not made to order</a:t>
            </a:r>
          </a:p>
        </p:txBody>
      </p:sp>
      <p:sp>
        <p:nvSpPr>
          <p:cNvPr id="5125" name="TextBox 16"/>
          <p:cNvSpPr txBox="1">
            <a:spLocks noChangeArrowheads="1"/>
          </p:cNvSpPr>
          <p:nvPr/>
        </p:nvSpPr>
        <p:spPr bwMode="auto">
          <a:xfrm>
            <a:off x="7620000" y="6172200"/>
            <a:ext cx="914400" cy="307975"/>
          </a:xfrm>
          <a:prstGeom prst="rect">
            <a:avLst/>
          </a:prstGeom>
          <a:noFill/>
          <a:ln w="9525">
            <a:noFill/>
            <a:miter lim="800000"/>
            <a:headEnd/>
            <a:tailEnd/>
          </a:ln>
        </p:spPr>
        <p:txBody>
          <a:bodyPr>
            <a:spAutoFit/>
          </a:bodyPr>
          <a:lstStyle/>
          <a:p>
            <a:pPr algn="ctr"/>
            <a:r>
              <a:rPr lang="en-US" sz="1400" b="1">
                <a:latin typeface="Calibri" pitchFamily="34" charset="0"/>
              </a:rPr>
              <a:t>Lo</a:t>
            </a:r>
          </a:p>
        </p:txBody>
      </p:sp>
      <p:sp>
        <p:nvSpPr>
          <p:cNvPr id="5126" name="TextBox 17"/>
          <p:cNvSpPr txBox="1">
            <a:spLocks noChangeArrowheads="1"/>
          </p:cNvSpPr>
          <p:nvPr/>
        </p:nvSpPr>
        <p:spPr bwMode="auto">
          <a:xfrm>
            <a:off x="2133600" y="6172200"/>
            <a:ext cx="914400" cy="307975"/>
          </a:xfrm>
          <a:prstGeom prst="rect">
            <a:avLst/>
          </a:prstGeom>
          <a:noFill/>
          <a:ln w="9525">
            <a:noFill/>
            <a:miter lim="800000"/>
            <a:headEnd/>
            <a:tailEnd/>
          </a:ln>
        </p:spPr>
        <p:txBody>
          <a:bodyPr>
            <a:spAutoFit/>
          </a:bodyPr>
          <a:lstStyle/>
          <a:p>
            <a:pPr algn="ctr"/>
            <a:r>
              <a:rPr lang="en-US" sz="1400" b="1">
                <a:latin typeface="Calibri" pitchFamily="34" charset="0"/>
              </a:rPr>
              <a:t>Hi</a:t>
            </a:r>
          </a:p>
        </p:txBody>
      </p:sp>
      <p:sp>
        <p:nvSpPr>
          <p:cNvPr id="5127" name="TextBox 18"/>
          <p:cNvSpPr txBox="1">
            <a:spLocks noChangeArrowheads="1"/>
          </p:cNvSpPr>
          <p:nvPr/>
        </p:nvSpPr>
        <p:spPr bwMode="auto">
          <a:xfrm>
            <a:off x="3767138" y="6130925"/>
            <a:ext cx="3429000" cy="368300"/>
          </a:xfrm>
          <a:prstGeom prst="rect">
            <a:avLst/>
          </a:prstGeom>
          <a:noFill/>
          <a:ln w="9525">
            <a:noFill/>
            <a:miter lim="800000"/>
            <a:headEnd/>
            <a:tailEnd/>
          </a:ln>
        </p:spPr>
        <p:txBody>
          <a:bodyPr>
            <a:spAutoFit/>
          </a:bodyPr>
          <a:lstStyle/>
          <a:p>
            <a:pPr algn="ctr"/>
            <a:r>
              <a:rPr lang="en-US" b="1">
                <a:latin typeface="Calibri" pitchFamily="34" charset="0"/>
              </a:rPr>
              <a:t>Cost</a:t>
            </a:r>
          </a:p>
        </p:txBody>
      </p:sp>
      <p:sp>
        <p:nvSpPr>
          <p:cNvPr id="5128" name="TextBox 19"/>
          <p:cNvSpPr txBox="1">
            <a:spLocks noChangeArrowheads="1"/>
          </p:cNvSpPr>
          <p:nvPr/>
        </p:nvSpPr>
        <p:spPr bwMode="auto">
          <a:xfrm rot="-5400000">
            <a:off x="234157" y="3248819"/>
            <a:ext cx="3429000" cy="369887"/>
          </a:xfrm>
          <a:prstGeom prst="rect">
            <a:avLst/>
          </a:prstGeom>
          <a:noFill/>
          <a:ln w="9525">
            <a:noFill/>
            <a:miter lim="800000"/>
            <a:headEnd/>
            <a:tailEnd/>
          </a:ln>
        </p:spPr>
        <p:txBody>
          <a:bodyPr>
            <a:spAutoFit/>
          </a:bodyPr>
          <a:lstStyle/>
          <a:p>
            <a:pPr algn="ctr"/>
            <a:r>
              <a:rPr lang="en-US" b="1">
                <a:latin typeface="Calibri" pitchFamily="34" charset="0"/>
              </a:rPr>
              <a:t>Customization</a:t>
            </a:r>
          </a:p>
        </p:txBody>
      </p:sp>
      <p:sp>
        <p:nvSpPr>
          <p:cNvPr id="26" name="Arc 25"/>
          <p:cNvSpPr/>
          <p:nvPr/>
        </p:nvSpPr>
        <p:spPr>
          <a:xfrm>
            <a:off x="-4191000" y="685800"/>
            <a:ext cx="12801600" cy="10744200"/>
          </a:xfrm>
          <a:prstGeom prst="arc">
            <a:avLst/>
          </a:prstGeom>
          <a:ln>
            <a:prstDash val="sysDash"/>
          </a:ln>
        </p:spPr>
        <p:style>
          <a:lnRef idx="2">
            <a:schemeClr val="dk1"/>
          </a:lnRef>
          <a:fillRef idx="0">
            <a:schemeClr val="dk1"/>
          </a:fillRef>
          <a:effectRef idx="1">
            <a:schemeClr val="dk1"/>
          </a:effectRef>
          <a:fontRef idx="minor">
            <a:schemeClr val="tx1"/>
          </a:fontRef>
        </p:style>
        <p:txBody>
          <a:bodyPr anchor="ctr"/>
          <a:lstStyle/>
          <a:p>
            <a:pPr algn="ctr" fontAlgn="auto">
              <a:spcBef>
                <a:spcPts val="0"/>
              </a:spcBef>
              <a:spcAft>
                <a:spcPts val="0"/>
              </a:spcAft>
              <a:defRPr/>
            </a:pPr>
            <a:endParaRPr lang="en-US"/>
          </a:p>
        </p:txBody>
      </p:sp>
      <p:grpSp>
        <p:nvGrpSpPr>
          <p:cNvPr id="3" name="Group 23"/>
          <p:cNvGrpSpPr>
            <a:grpSpLocks/>
          </p:cNvGrpSpPr>
          <p:nvPr/>
        </p:nvGrpSpPr>
        <p:grpSpPr bwMode="auto">
          <a:xfrm>
            <a:off x="3810000" y="1142999"/>
            <a:ext cx="2057400" cy="577159"/>
            <a:chOff x="2514600" y="2854642"/>
            <a:chExt cx="2057400" cy="577536"/>
          </a:xfrm>
        </p:grpSpPr>
        <p:pic>
          <p:nvPicPr>
            <p:cNvPr id="5139" name="Picture 4" descr="Sweet E's logo"/>
            <p:cNvPicPr>
              <a:picLocks noChangeAspect="1" noChangeArrowheads="1"/>
            </p:cNvPicPr>
            <p:nvPr/>
          </p:nvPicPr>
          <p:blipFill>
            <a:blip r:embed="rId2" cstate="print"/>
            <a:srcRect/>
            <a:stretch>
              <a:fillRect/>
            </a:stretch>
          </p:blipFill>
          <p:spPr bwMode="auto">
            <a:xfrm>
              <a:off x="2590801" y="2854642"/>
              <a:ext cx="576689" cy="269557"/>
            </a:xfrm>
            <a:prstGeom prst="rect">
              <a:avLst/>
            </a:prstGeom>
            <a:noFill/>
            <a:ln w="9525">
              <a:noFill/>
              <a:miter lim="800000"/>
              <a:headEnd/>
              <a:tailEnd/>
            </a:ln>
          </p:spPr>
        </p:pic>
        <p:sp>
          <p:nvSpPr>
            <p:cNvPr id="5140" name="TextBox 21"/>
            <p:cNvSpPr txBox="1">
              <a:spLocks noChangeArrowheads="1"/>
            </p:cNvSpPr>
            <p:nvPr/>
          </p:nvSpPr>
          <p:spPr bwMode="auto">
            <a:xfrm>
              <a:off x="2514600" y="3124200"/>
              <a:ext cx="2057400" cy="307978"/>
            </a:xfrm>
            <a:prstGeom prst="rect">
              <a:avLst/>
            </a:prstGeom>
            <a:noFill/>
            <a:ln w="9525">
              <a:noFill/>
              <a:miter lim="800000"/>
              <a:headEnd/>
              <a:tailEnd/>
            </a:ln>
          </p:spPr>
          <p:txBody>
            <a:bodyPr>
              <a:spAutoFit/>
            </a:bodyPr>
            <a:lstStyle/>
            <a:p>
              <a:r>
                <a:rPr lang="en-US" sz="1400" b="1" i="1" dirty="0" smtClean="0">
                  <a:latin typeface="Calibri" pitchFamily="34" charset="0"/>
                </a:rPr>
                <a:t>$175</a:t>
              </a:r>
              <a:endParaRPr lang="en-US" sz="1400" b="1" i="1" dirty="0">
                <a:latin typeface="Calibri" pitchFamily="34" charset="0"/>
              </a:endParaRPr>
            </a:p>
          </p:txBody>
        </p:sp>
      </p:grpSp>
      <p:sp>
        <p:nvSpPr>
          <p:cNvPr id="29" name="Rounded Rectangle 28"/>
          <p:cNvSpPr/>
          <p:nvPr/>
        </p:nvSpPr>
        <p:spPr>
          <a:xfrm>
            <a:off x="4648200" y="76200"/>
            <a:ext cx="2133600" cy="2286000"/>
          </a:xfrm>
          <a:prstGeom prst="roundRect">
            <a:avLst>
              <a:gd name="adj" fmla="val 4758"/>
            </a:avLst>
          </a:prstGeom>
        </p:spPr>
        <p:style>
          <a:lnRef idx="2">
            <a:schemeClr val="dk1">
              <a:shade val="50000"/>
            </a:schemeClr>
          </a:lnRef>
          <a:fillRef idx="1">
            <a:schemeClr val="dk1"/>
          </a:fillRef>
          <a:effectRef idx="0">
            <a:schemeClr val="dk1"/>
          </a:effectRef>
          <a:fontRef idx="minor">
            <a:schemeClr val="lt1"/>
          </a:fontRef>
        </p:style>
        <p:txBody>
          <a:bodyPr/>
          <a:lstStyle/>
          <a:p>
            <a:pPr algn="ctr" fontAlgn="auto">
              <a:spcBef>
                <a:spcPts val="0"/>
              </a:spcBef>
              <a:spcAft>
                <a:spcPts val="0"/>
              </a:spcAft>
              <a:defRPr/>
            </a:pPr>
            <a:r>
              <a:rPr lang="en-US" sz="1600" b="1" dirty="0">
                <a:solidFill>
                  <a:srgbClr val="FF3399"/>
                </a:solidFill>
              </a:rPr>
              <a:t>Highly customized made-to-order</a:t>
            </a:r>
            <a:endParaRPr lang="en-US" sz="1600" dirty="0">
              <a:solidFill>
                <a:srgbClr val="FF3399"/>
              </a:solidFill>
            </a:endParaRPr>
          </a:p>
          <a:p>
            <a:pPr algn="ctr" fontAlgn="auto">
              <a:spcBef>
                <a:spcPts val="0"/>
              </a:spcBef>
              <a:spcAft>
                <a:spcPts val="0"/>
              </a:spcAft>
              <a:defRPr/>
            </a:pPr>
            <a:r>
              <a:rPr lang="en-US" sz="1200" i="1" dirty="0">
                <a:solidFill>
                  <a:srgbClr val="FF3399"/>
                </a:solidFill>
              </a:rPr>
              <a:t>(wedding , celebrities, events)</a:t>
            </a:r>
          </a:p>
        </p:txBody>
      </p:sp>
      <p:pic>
        <p:nvPicPr>
          <p:cNvPr id="14339" name="Picture 3"/>
          <p:cNvPicPr>
            <a:picLocks noChangeAspect="1" noChangeArrowheads="1"/>
          </p:cNvPicPr>
          <p:nvPr/>
        </p:nvPicPr>
        <p:blipFill>
          <a:blip r:embed="rId3" cstate="print"/>
          <a:srcRect/>
          <a:stretch>
            <a:fillRect/>
          </a:stretch>
        </p:blipFill>
        <p:spPr bwMode="auto">
          <a:xfrm>
            <a:off x="4721088" y="857250"/>
            <a:ext cx="1984512" cy="1428750"/>
          </a:xfrm>
          <a:prstGeom prst="roundRect">
            <a:avLst>
              <a:gd name="adj" fmla="val 3912"/>
            </a:avLst>
          </a:prstGeom>
          <a:solidFill>
            <a:srgbClr val="FFFFFF">
              <a:shade val="85000"/>
            </a:srgbClr>
          </a:solidFill>
          <a:ln>
            <a:noFill/>
          </a:ln>
          <a:effectLst>
            <a:reflection blurRad="12700" stA="38000" endPos="28000" dist="5000" dir="5400000" sy="-100000" algn="bl" rotWithShape="0"/>
          </a:effectLst>
        </p:spPr>
      </p:pic>
      <p:sp>
        <p:nvSpPr>
          <p:cNvPr id="35" name="TextBox 27"/>
          <p:cNvSpPr txBox="1">
            <a:spLocks noChangeArrowheads="1"/>
          </p:cNvSpPr>
          <p:nvPr/>
        </p:nvSpPr>
        <p:spPr bwMode="auto">
          <a:xfrm>
            <a:off x="2467428" y="1408113"/>
            <a:ext cx="2057400" cy="307975"/>
          </a:xfrm>
          <a:prstGeom prst="rect">
            <a:avLst/>
          </a:prstGeom>
          <a:noFill/>
          <a:ln w="9525">
            <a:noFill/>
            <a:miter lim="800000"/>
            <a:headEnd/>
            <a:tailEnd/>
          </a:ln>
        </p:spPr>
        <p:txBody>
          <a:bodyPr>
            <a:spAutoFit/>
          </a:bodyPr>
          <a:lstStyle/>
          <a:p>
            <a:r>
              <a:rPr lang="en-US" sz="1400" b="1" i="1" dirty="0" smtClean="0">
                <a:latin typeface="Calibri" pitchFamily="34" charset="0"/>
              </a:rPr>
              <a:t>$212</a:t>
            </a:r>
            <a:endParaRPr lang="en-US" sz="1400" b="1" i="1" dirty="0">
              <a:latin typeface="Calibri" pitchFamily="34" charset="0"/>
            </a:endParaRPr>
          </a:p>
        </p:txBody>
      </p:sp>
      <p:sp>
        <p:nvSpPr>
          <p:cNvPr id="39" name="Left Brace 38"/>
          <p:cNvSpPr/>
          <p:nvPr/>
        </p:nvSpPr>
        <p:spPr>
          <a:xfrm rot="16200000">
            <a:off x="3102430" y="1346199"/>
            <a:ext cx="776515" cy="1436911"/>
          </a:xfrm>
          <a:prstGeom prst="leftBrace">
            <a:avLst>
              <a:gd name="adj1" fmla="val 8333"/>
              <a:gd name="adj2" fmla="val 74275"/>
            </a:avLst>
          </a:prstGeom>
          <a:ln>
            <a:solidFill>
              <a:srgbClr val="FF3399"/>
            </a:solidFill>
          </a:ln>
        </p:spPr>
        <p:style>
          <a:lnRef idx="2">
            <a:schemeClr val="dk1"/>
          </a:lnRef>
          <a:fillRef idx="0">
            <a:schemeClr val="dk1"/>
          </a:fillRef>
          <a:effectRef idx="1">
            <a:schemeClr val="dk1"/>
          </a:effectRef>
          <a:fontRef idx="minor">
            <a:schemeClr val="tx1"/>
          </a:fontRef>
        </p:style>
        <p:txBody>
          <a:bodyPr anchor="ctr"/>
          <a:lstStyle/>
          <a:p>
            <a:pPr algn="ctr" fontAlgn="auto">
              <a:spcBef>
                <a:spcPts val="0"/>
              </a:spcBef>
              <a:spcAft>
                <a:spcPts val="0"/>
              </a:spcAft>
              <a:defRPr/>
            </a:pPr>
            <a:endParaRPr lang="en-US"/>
          </a:p>
        </p:txBody>
      </p:sp>
      <p:sp>
        <p:nvSpPr>
          <p:cNvPr id="40" name="TextBox 31"/>
          <p:cNvSpPr txBox="1">
            <a:spLocks noChangeArrowheads="1"/>
          </p:cNvSpPr>
          <p:nvPr/>
        </p:nvSpPr>
        <p:spPr bwMode="auto">
          <a:xfrm>
            <a:off x="3505200" y="2391228"/>
            <a:ext cx="1752600" cy="708025"/>
          </a:xfrm>
          <a:prstGeom prst="rect">
            <a:avLst/>
          </a:prstGeom>
          <a:noFill/>
          <a:ln w="9525">
            <a:noFill/>
            <a:miter lim="800000"/>
            <a:headEnd/>
            <a:tailEnd/>
          </a:ln>
        </p:spPr>
        <p:txBody>
          <a:bodyPr>
            <a:spAutoFit/>
          </a:bodyPr>
          <a:lstStyle/>
          <a:p>
            <a:pPr algn="ctr"/>
            <a:r>
              <a:rPr lang="en-US" sz="1200" b="1" i="1" dirty="0">
                <a:latin typeface="Calibri" pitchFamily="34" charset="0"/>
              </a:rPr>
              <a:t>operational difference: </a:t>
            </a:r>
          </a:p>
          <a:p>
            <a:pPr algn="ctr"/>
            <a:r>
              <a:rPr lang="en-US" sz="1400" b="1" i="1" dirty="0" smtClean="0">
                <a:solidFill>
                  <a:srgbClr val="FF0000"/>
                </a:solidFill>
                <a:latin typeface="Calibri" pitchFamily="34" charset="0"/>
              </a:rPr>
              <a:t>$37.63</a:t>
            </a:r>
            <a:endParaRPr lang="en-US" sz="1400" b="1" i="1" dirty="0">
              <a:solidFill>
                <a:srgbClr val="FF0000"/>
              </a:solidFill>
              <a:latin typeface="Calibri" pitchFamily="34" charset="0"/>
            </a:endParaRPr>
          </a:p>
          <a:p>
            <a:pPr algn="ctr"/>
            <a:endParaRPr lang="en-US" sz="1400" b="1" i="1" dirty="0">
              <a:latin typeface="Calibri" pitchFamily="34" charset="0"/>
            </a:endParaRPr>
          </a:p>
        </p:txBody>
      </p:sp>
      <p:sp>
        <p:nvSpPr>
          <p:cNvPr id="41" name="TextBox 40"/>
          <p:cNvSpPr txBox="1"/>
          <p:nvPr/>
        </p:nvSpPr>
        <p:spPr>
          <a:xfrm>
            <a:off x="1575390" y="4898079"/>
            <a:ext cx="6477000" cy="1123712"/>
          </a:xfrm>
          <a:prstGeom prst="roundRect">
            <a:avLst/>
          </a:prstGeom>
          <a:solidFill>
            <a:srgbClr val="CCECFF"/>
          </a:solidFill>
          <a:ln>
            <a:solidFill>
              <a:schemeClr val="bg2">
                <a:lumMod val="75000"/>
              </a:schemeClr>
            </a:solidFill>
          </a:ln>
        </p:spPr>
        <p:style>
          <a:lnRef idx="2">
            <a:schemeClr val="dk1"/>
          </a:lnRef>
          <a:fillRef idx="1">
            <a:schemeClr val="lt1"/>
          </a:fillRef>
          <a:effectRef idx="0">
            <a:schemeClr val="dk1"/>
          </a:effectRef>
          <a:fontRef idx="minor">
            <a:schemeClr val="dk1"/>
          </a:fontRef>
        </p:style>
        <p:txBody>
          <a:bodyPr wrap="square">
            <a:spAutoFit/>
          </a:bodyPr>
          <a:lstStyle/>
          <a:p>
            <a:pPr fontAlgn="auto">
              <a:spcBef>
                <a:spcPts val="0"/>
              </a:spcBef>
              <a:spcAft>
                <a:spcPts val="0"/>
              </a:spcAft>
              <a:defRPr/>
            </a:pPr>
            <a:r>
              <a:rPr lang="en-US" sz="1800" b="1" dirty="0">
                <a:solidFill>
                  <a:sysClr val="windowText" lastClr="000000"/>
                </a:solidFill>
              </a:rPr>
              <a:t>If </a:t>
            </a:r>
            <a:r>
              <a:rPr lang="en-US" sz="1800" b="1" dirty="0" smtClean="0">
                <a:solidFill>
                  <a:sysClr val="windowText" lastClr="000000"/>
                </a:solidFill>
              </a:rPr>
              <a:t>Sparkles tried </a:t>
            </a:r>
            <a:r>
              <a:rPr lang="en-US" sz="1800" b="1" dirty="0">
                <a:solidFill>
                  <a:sysClr val="windowText" lastClr="000000"/>
                </a:solidFill>
              </a:rPr>
              <a:t>to compete in </a:t>
            </a:r>
            <a:r>
              <a:rPr lang="en-US" sz="1800" b="1" dirty="0" smtClean="0">
                <a:solidFill>
                  <a:sysClr val="windowText" lastClr="000000"/>
                </a:solidFill>
              </a:rPr>
              <a:t>Sugar &amp; Spice </a:t>
            </a:r>
            <a:r>
              <a:rPr lang="en-US" sz="1800" b="1" dirty="0">
                <a:solidFill>
                  <a:sysClr val="windowText" lastClr="000000"/>
                </a:solidFill>
              </a:rPr>
              <a:t>space, it </a:t>
            </a:r>
            <a:r>
              <a:rPr lang="en-US" sz="1800" b="1" dirty="0" smtClean="0">
                <a:solidFill>
                  <a:sysClr val="windowText" lastClr="000000"/>
                </a:solidFill>
              </a:rPr>
              <a:t>might face </a:t>
            </a:r>
            <a:r>
              <a:rPr lang="en-US" sz="1800" b="1" dirty="0">
                <a:solidFill>
                  <a:sysClr val="windowText" lastClr="000000"/>
                </a:solidFill>
              </a:rPr>
              <a:t>higher </a:t>
            </a:r>
            <a:r>
              <a:rPr lang="en-US" sz="1800" b="1" dirty="0" smtClean="0">
                <a:solidFill>
                  <a:sysClr val="windowText" lastClr="000000"/>
                </a:solidFill>
              </a:rPr>
              <a:t>operational costs </a:t>
            </a:r>
            <a:r>
              <a:rPr lang="en-US" sz="1800" b="1" dirty="0">
                <a:solidFill>
                  <a:sysClr val="windowText" lastClr="000000"/>
                </a:solidFill>
              </a:rPr>
              <a:t>due to its </a:t>
            </a:r>
            <a:r>
              <a:rPr lang="en-US" sz="1800" b="1" i="1" dirty="0">
                <a:solidFill>
                  <a:sysClr val="windowText" lastClr="000000"/>
                </a:solidFill>
              </a:rPr>
              <a:t>high fixed </a:t>
            </a:r>
            <a:r>
              <a:rPr lang="en-US" sz="1800" b="1" dirty="0">
                <a:solidFill>
                  <a:sysClr val="windowText" lastClr="000000"/>
                </a:solidFill>
              </a:rPr>
              <a:t>costs</a:t>
            </a:r>
          </a:p>
          <a:p>
            <a:pPr marL="117475" indent="-117475" fontAlgn="auto">
              <a:spcBef>
                <a:spcPts val="0"/>
              </a:spcBef>
              <a:spcAft>
                <a:spcPts val="0"/>
              </a:spcAft>
              <a:buFontTx/>
              <a:buChar char="-"/>
              <a:defRPr/>
            </a:pPr>
            <a:r>
              <a:rPr lang="en-US" sz="1200" i="1" dirty="0" smtClean="0">
                <a:solidFill>
                  <a:sysClr val="windowText" lastClr="000000"/>
                </a:solidFill>
              </a:rPr>
              <a:t>Can’t produce enough cupcakes to offset fixed costs</a:t>
            </a:r>
          </a:p>
          <a:p>
            <a:pPr marL="117475" indent="-117475" fontAlgn="auto">
              <a:spcBef>
                <a:spcPts val="0"/>
              </a:spcBef>
              <a:spcAft>
                <a:spcPts val="0"/>
              </a:spcAft>
              <a:buFontTx/>
              <a:buChar char="-"/>
              <a:defRPr/>
            </a:pPr>
            <a:r>
              <a:rPr lang="en-US" sz="1200" i="1" dirty="0" smtClean="0">
                <a:solidFill>
                  <a:sysClr val="windowText" lastClr="000000"/>
                </a:solidFill>
              </a:rPr>
              <a:t>Store </a:t>
            </a:r>
            <a:r>
              <a:rPr lang="en-US" sz="1200" i="1" dirty="0">
                <a:solidFill>
                  <a:sysClr val="windowText" lastClr="000000"/>
                </a:solidFill>
              </a:rPr>
              <a:t>front in Beverly Hills with </a:t>
            </a:r>
            <a:r>
              <a:rPr lang="en-US" sz="1200" i="1" dirty="0" smtClean="0">
                <a:solidFill>
                  <a:sysClr val="windowText" lastClr="000000"/>
                </a:solidFill>
              </a:rPr>
              <a:t>salaried managers</a:t>
            </a:r>
          </a:p>
        </p:txBody>
      </p:sp>
      <p:sp>
        <p:nvSpPr>
          <p:cNvPr id="5131" name="TextBox 27"/>
          <p:cNvSpPr txBox="1">
            <a:spLocks noChangeArrowheads="1"/>
          </p:cNvSpPr>
          <p:nvPr/>
        </p:nvSpPr>
        <p:spPr bwMode="auto">
          <a:xfrm>
            <a:off x="7162800" y="3546475"/>
            <a:ext cx="2057400" cy="307777"/>
          </a:xfrm>
          <a:prstGeom prst="rect">
            <a:avLst/>
          </a:prstGeom>
          <a:noFill/>
          <a:ln w="9525">
            <a:noFill/>
            <a:miter lim="800000"/>
            <a:headEnd/>
            <a:tailEnd/>
          </a:ln>
        </p:spPr>
        <p:txBody>
          <a:bodyPr>
            <a:spAutoFit/>
          </a:bodyPr>
          <a:lstStyle/>
          <a:p>
            <a:r>
              <a:rPr lang="en-US" sz="1400" b="1" i="1" dirty="0" smtClean="0">
                <a:latin typeface="Calibri" pitchFamily="34" charset="0"/>
              </a:rPr>
              <a:t>$94</a:t>
            </a:r>
            <a:endParaRPr lang="en-US" sz="1400" b="1" i="1" dirty="0">
              <a:latin typeface="Calibri" pitchFamily="34" charset="0"/>
            </a:endParaRPr>
          </a:p>
        </p:txBody>
      </p:sp>
      <p:pic>
        <p:nvPicPr>
          <p:cNvPr id="5132" name="Picture 2" descr="http://tangerinedesignlab.com/SprinklesCupcakesLogo.jpg"/>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7543800" y="3429000"/>
            <a:ext cx="381000" cy="368300"/>
          </a:xfrm>
          <a:prstGeom prst="rect">
            <a:avLst/>
          </a:prstGeom>
          <a:noFill/>
          <a:ln w="9525">
            <a:noFill/>
            <a:miter lim="800000"/>
            <a:headEnd/>
            <a:tailEnd/>
          </a:ln>
        </p:spPr>
      </p:pic>
      <p:grpSp>
        <p:nvGrpSpPr>
          <p:cNvPr id="4" name="Group 32"/>
          <p:cNvGrpSpPr>
            <a:grpSpLocks/>
          </p:cNvGrpSpPr>
          <p:nvPr/>
        </p:nvGrpSpPr>
        <p:grpSpPr bwMode="auto">
          <a:xfrm>
            <a:off x="6477000" y="4038600"/>
            <a:ext cx="2133600" cy="1905000"/>
            <a:chOff x="5029200" y="3810000"/>
            <a:chExt cx="2133600" cy="1905000"/>
          </a:xfrm>
        </p:grpSpPr>
        <p:sp>
          <p:nvSpPr>
            <p:cNvPr id="31" name="Rounded Rectangle 30"/>
            <p:cNvSpPr/>
            <p:nvPr/>
          </p:nvSpPr>
          <p:spPr>
            <a:xfrm>
              <a:off x="5029200" y="3810000"/>
              <a:ext cx="2133600" cy="1905000"/>
            </a:xfrm>
            <a:prstGeom prst="roundRect">
              <a:avLst>
                <a:gd name="adj" fmla="val 4758"/>
              </a:avLst>
            </a:prstGeom>
            <a:solidFill>
              <a:srgbClr val="FF3399"/>
            </a:solidFill>
          </p:spPr>
          <p:style>
            <a:lnRef idx="2">
              <a:schemeClr val="dk1">
                <a:shade val="50000"/>
              </a:schemeClr>
            </a:lnRef>
            <a:fillRef idx="1">
              <a:schemeClr val="dk1"/>
            </a:fillRef>
            <a:effectRef idx="0">
              <a:schemeClr val="dk1"/>
            </a:effectRef>
            <a:fontRef idx="minor">
              <a:schemeClr val="lt1"/>
            </a:fontRef>
          </p:style>
          <p:txBody>
            <a:bodyPr/>
            <a:lstStyle/>
            <a:p>
              <a:pPr algn="ctr" fontAlgn="auto">
                <a:spcBef>
                  <a:spcPts val="0"/>
                </a:spcBef>
                <a:spcAft>
                  <a:spcPts val="0"/>
                </a:spcAft>
                <a:defRPr/>
              </a:pPr>
              <a:r>
                <a:rPr lang="en-US" sz="1600" b="1" dirty="0">
                  <a:solidFill>
                    <a:schemeClr val="tx1"/>
                  </a:solidFill>
                </a:rPr>
                <a:t>Variety of flavors</a:t>
              </a:r>
              <a:endParaRPr lang="en-US" sz="1600" dirty="0">
                <a:solidFill>
                  <a:schemeClr val="tx1"/>
                </a:solidFill>
              </a:endParaRPr>
            </a:p>
            <a:p>
              <a:pPr algn="ctr" fontAlgn="auto">
                <a:spcBef>
                  <a:spcPts val="0"/>
                </a:spcBef>
                <a:spcAft>
                  <a:spcPts val="0"/>
                </a:spcAft>
                <a:defRPr/>
              </a:pPr>
              <a:r>
                <a:rPr lang="en-US" sz="1200" i="1" dirty="0">
                  <a:solidFill>
                    <a:schemeClr val="tx1"/>
                  </a:solidFill>
                </a:rPr>
                <a:t>(purchased in store)</a:t>
              </a:r>
            </a:p>
          </p:txBody>
        </p:sp>
        <p:pic>
          <p:nvPicPr>
            <p:cNvPr id="14341" name="Picture 5" descr="http://timefordinner.files.wordpress.com/2007/11/a-strawberry.jpg"/>
            <p:cNvPicPr>
              <a:picLocks noChangeAspect="1" noChangeArrowheads="1"/>
            </p:cNvPicPr>
            <p:nvPr/>
          </p:nvPicPr>
          <p:blipFill>
            <a:blip r:embed="rId5" cstate="print"/>
            <a:srcRect/>
            <a:stretch>
              <a:fillRect/>
            </a:stretch>
          </p:blipFill>
          <p:spPr bwMode="auto">
            <a:xfrm>
              <a:off x="5105400" y="4419600"/>
              <a:ext cx="1981200" cy="119349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4339"/>
                                        </p:tgtEl>
                                        <p:attrNameLst>
                                          <p:attrName>style.visibility</p:attrName>
                                        </p:attrNameLst>
                                      </p:cBhvr>
                                      <p:to>
                                        <p:strVal val="visible"/>
                                      </p:to>
                                    </p:set>
                                    <p:animEffect transition="in" filter="fade">
                                      <p:cBhvr>
                                        <p:cTn id="7" dur="500"/>
                                        <p:tgtEl>
                                          <p:spTgt spid="1433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9"/>
                                        </p:tgtEl>
                                        <p:attrNameLst>
                                          <p:attrName>style.visibility</p:attrName>
                                        </p:attrNameLst>
                                      </p:cBhvr>
                                      <p:to>
                                        <p:strVal val="visible"/>
                                      </p:to>
                                    </p:set>
                                    <p:animEffect transition="in" filter="fade">
                                      <p:cBhvr>
                                        <p:cTn id="10" dur="500"/>
                                        <p:tgtEl>
                                          <p:spTgt spid="29"/>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5131"/>
                                        </p:tgtEl>
                                        <p:attrNameLst>
                                          <p:attrName>style.visibility</p:attrName>
                                        </p:attrNameLst>
                                      </p:cBhvr>
                                      <p:to>
                                        <p:strVal val="visible"/>
                                      </p:to>
                                    </p:set>
                                    <p:animEffect transition="in" filter="fade">
                                      <p:cBhvr>
                                        <p:cTn id="15" dur="500"/>
                                        <p:tgtEl>
                                          <p:spTgt spid="5131"/>
                                        </p:tgtEl>
                                      </p:cBhvr>
                                    </p:animEffect>
                                  </p:childTnLst>
                                </p:cTn>
                              </p:par>
                              <p:par>
                                <p:cTn id="16" presetID="10" presetClass="entr" presetSubtype="0" fill="hold" nodeType="withEffect">
                                  <p:stCondLst>
                                    <p:cond delay="0"/>
                                  </p:stCondLst>
                                  <p:childTnLst>
                                    <p:set>
                                      <p:cBhvr>
                                        <p:cTn id="17" dur="1" fill="hold">
                                          <p:stCondLst>
                                            <p:cond delay="0"/>
                                          </p:stCondLst>
                                        </p:cTn>
                                        <p:tgtEl>
                                          <p:spTgt spid="5132"/>
                                        </p:tgtEl>
                                        <p:attrNameLst>
                                          <p:attrName>style.visibility</p:attrName>
                                        </p:attrNameLst>
                                      </p:cBhvr>
                                      <p:to>
                                        <p:strVal val="visible"/>
                                      </p:to>
                                    </p:set>
                                    <p:animEffect transition="in" filter="fade">
                                      <p:cBhvr>
                                        <p:cTn id="18" dur="500"/>
                                        <p:tgtEl>
                                          <p:spTgt spid="5132"/>
                                        </p:tgtEl>
                                      </p:cBhvr>
                                    </p:animEffect>
                                  </p:childTnLst>
                                </p:cTn>
                              </p:par>
                              <p:par>
                                <p:cTn id="19" presetID="10" presetClass="entr" presetSubtype="0" fill="hold" nodeType="with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500"/>
                                        <p:tgtEl>
                                          <p:spTgt spid="4"/>
                                        </p:tgtEl>
                                      </p:cBhvr>
                                    </p:animEffect>
                                  </p:childTnLst>
                                </p:cTn>
                              </p:par>
                            </p:childTnLst>
                          </p:cTn>
                        </p:par>
                      </p:childTnLst>
                    </p:cTn>
                  </p:par>
                  <p:par>
                    <p:cTn id="22" fill="hold">
                      <p:stCondLst>
                        <p:cond delay="indefinite"/>
                      </p:stCondLst>
                      <p:childTnLst>
                        <p:par>
                          <p:cTn id="23" fill="hold">
                            <p:stCondLst>
                              <p:cond delay="0"/>
                            </p:stCondLst>
                            <p:childTnLst>
                              <p:par>
                                <p:cTn id="24" presetID="1" presetClass="exit" presetSubtype="0" fill="hold" nodeType="clickEffect">
                                  <p:stCondLst>
                                    <p:cond delay="0"/>
                                  </p:stCondLst>
                                  <p:childTnLst>
                                    <p:set>
                                      <p:cBhvr>
                                        <p:cTn id="25" dur="1" fill="hold">
                                          <p:stCondLst>
                                            <p:cond delay="0"/>
                                          </p:stCondLst>
                                        </p:cTn>
                                        <p:tgtEl>
                                          <p:spTgt spid="14339"/>
                                        </p:tgtEl>
                                        <p:attrNameLst>
                                          <p:attrName>style.visibility</p:attrName>
                                        </p:attrNameLst>
                                      </p:cBhvr>
                                      <p:to>
                                        <p:strVal val="hidden"/>
                                      </p:to>
                                    </p:set>
                                  </p:childTnLst>
                                </p:cTn>
                              </p:par>
                              <p:par>
                                <p:cTn id="26" presetID="1" presetClass="exit" presetSubtype="0" fill="hold" grpId="1" nodeType="withEffect">
                                  <p:stCondLst>
                                    <p:cond delay="0"/>
                                  </p:stCondLst>
                                  <p:childTnLst>
                                    <p:set>
                                      <p:cBhvr>
                                        <p:cTn id="27" dur="1" fill="hold">
                                          <p:stCondLst>
                                            <p:cond delay="0"/>
                                          </p:stCondLst>
                                        </p:cTn>
                                        <p:tgtEl>
                                          <p:spTgt spid="29"/>
                                        </p:tgtEl>
                                        <p:attrNameLst>
                                          <p:attrName>style.visibility</p:attrName>
                                        </p:attrNameLst>
                                      </p:cBhvr>
                                      <p:to>
                                        <p:strVal val="hidden"/>
                                      </p:to>
                                    </p:set>
                                  </p:childTnLst>
                                </p:cTn>
                              </p:par>
                              <p:par>
                                <p:cTn id="28" presetID="1" presetClass="exit" presetSubtype="0" fill="hold" nodeType="withEffect">
                                  <p:stCondLst>
                                    <p:cond delay="0"/>
                                  </p:stCondLst>
                                  <p:childTnLst>
                                    <p:set>
                                      <p:cBhvr>
                                        <p:cTn id="29" dur="1" fill="hold">
                                          <p:stCondLst>
                                            <p:cond delay="0"/>
                                          </p:stCondLst>
                                        </p:cTn>
                                        <p:tgtEl>
                                          <p:spTgt spid="4"/>
                                        </p:tgtEl>
                                        <p:attrNameLst>
                                          <p:attrName>style.visibility</p:attrName>
                                        </p:attrNameLst>
                                      </p:cBhvr>
                                      <p:to>
                                        <p:strVal val="hidden"/>
                                      </p:to>
                                    </p:set>
                                  </p:childTnLst>
                                </p:cTn>
                              </p:par>
                            </p:childTnLst>
                          </p:cTn>
                        </p:par>
                      </p:childTnLst>
                    </p:cTn>
                  </p:par>
                  <p:par>
                    <p:cTn id="30" fill="hold">
                      <p:stCondLst>
                        <p:cond delay="indefinite"/>
                      </p:stCondLst>
                      <p:childTnLst>
                        <p:par>
                          <p:cTn id="31" fill="hold">
                            <p:stCondLst>
                              <p:cond delay="0"/>
                            </p:stCondLst>
                            <p:childTnLst>
                              <p:par>
                                <p:cTn id="32" presetID="0" presetClass="path" presetSubtype="0" accel="50000" decel="50000" fill="hold" nodeType="clickEffect">
                                  <p:stCondLst>
                                    <p:cond delay="0"/>
                                  </p:stCondLst>
                                  <p:childTnLst>
                                    <p:animMotion origin="layout" path="M -0.03645 0.00208 L -0.54739 -0.00231 L -0.54861 -0.32485 L -0.54861 -0.32948 L -0.54861 -0.32647 L -0.55156 -0.32971 " pathEditMode="relative" rAng="0" ptsTypes="AAAAAA">
                                      <p:cBhvr>
                                        <p:cTn id="33" dur="2000" fill="hold"/>
                                        <p:tgtEl>
                                          <p:spTgt spid="5132"/>
                                        </p:tgtEl>
                                        <p:attrNameLst>
                                          <p:attrName>ppt_x</p:attrName>
                                          <p:attrName>ppt_y</p:attrName>
                                        </p:attrNameLst>
                                      </p:cBhvr>
                                      <p:rCtr x="-258" y="-166"/>
                                    </p:animMotion>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35"/>
                                        </p:tgtEl>
                                        <p:attrNameLst>
                                          <p:attrName>style.visibility</p:attrName>
                                        </p:attrNameLst>
                                      </p:cBhvr>
                                      <p:to>
                                        <p:strVal val="visible"/>
                                      </p:to>
                                    </p:set>
                                    <p:animEffect transition="in" filter="fade">
                                      <p:cBhvr>
                                        <p:cTn id="38" dur="500"/>
                                        <p:tgtEl>
                                          <p:spTgt spid="35"/>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39"/>
                                        </p:tgtEl>
                                        <p:attrNameLst>
                                          <p:attrName>style.visibility</p:attrName>
                                        </p:attrNameLst>
                                      </p:cBhvr>
                                      <p:to>
                                        <p:strVal val="visible"/>
                                      </p:to>
                                    </p:set>
                                    <p:animEffect transition="in" filter="fade">
                                      <p:cBhvr>
                                        <p:cTn id="41" dur="500"/>
                                        <p:tgtEl>
                                          <p:spTgt spid="39"/>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40"/>
                                        </p:tgtEl>
                                        <p:attrNameLst>
                                          <p:attrName>style.visibility</p:attrName>
                                        </p:attrNameLst>
                                      </p:cBhvr>
                                      <p:to>
                                        <p:strVal val="visible"/>
                                      </p:to>
                                    </p:set>
                                    <p:animEffect transition="in" filter="fade">
                                      <p:cBhvr>
                                        <p:cTn id="44" dur="500"/>
                                        <p:tgtEl>
                                          <p:spTgt spid="40"/>
                                        </p:tgtEl>
                                      </p:cBhvr>
                                    </p:animEffec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grpId="0" nodeType="clickEffect">
                                  <p:stCondLst>
                                    <p:cond delay="0"/>
                                  </p:stCondLst>
                                  <p:childTnLst>
                                    <p:set>
                                      <p:cBhvr>
                                        <p:cTn id="48" dur="1" fill="hold">
                                          <p:stCondLst>
                                            <p:cond delay="0"/>
                                          </p:stCondLst>
                                        </p:cTn>
                                        <p:tgtEl>
                                          <p:spTgt spid="4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29" grpId="1" animBg="1"/>
      <p:bldP spid="35" grpId="0"/>
      <p:bldP spid="39" grpId="0" animBg="1"/>
      <p:bldP spid="40" grpId="0"/>
      <p:bldP spid="41" grpId="0" animBg="1"/>
      <p:bldP spid="5131"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ounded Rectangle 2"/>
          <p:cNvSpPr/>
          <p:nvPr/>
        </p:nvSpPr>
        <p:spPr>
          <a:xfrm>
            <a:off x="135775" y="119150"/>
            <a:ext cx="8869680" cy="6583680"/>
          </a:xfrm>
          <a:prstGeom prst="roundRect">
            <a:avLst>
              <a:gd name="adj" fmla="val 0"/>
            </a:avLst>
          </a:prstGeom>
          <a:solidFill>
            <a:srgbClr val="F8F8F8"/>
          </a:solidFill>
          <a:ln w="57150">
            <a:solidFill>
              <a:schemeClr val="bg2">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p:cNvSpPr txBox="1"/>
          <p:nvPr/>
        </p:nvSpPr>
        <p:spPr>
          <a:xfrm>
            <a:off x="490450" y="152400"/>
            <a:ext cx="8153400" cy="646331"/>
          </a:xfrm>
          <a:prstGeom prst="rect">
            <a:avLst/>
          </a:prstGeom>
          <a:noFill/>
        </p:spPr>
        <p:txBody>
          <a:bodyPr wrap="square" rtlCol="0">
            <a:spAutoFit/>
          </a:bodyPr>
          <a:lstStyle/>
          <a:p>
            <a:r>
              <a:rPr lang="en-US" b="1" dirty="0" smtClean="0"/>
              <a:t>Sparkles compared to Sugar &amp; Spice for highly customized cupcakes</a:t>
            </a:r>
            <a:endParaRPr lang="en-US" b="1" dirty="0"/>
          </a:p>
        </p:txBody>
      </p:sp>
      <p:sp>
        <p:nvSpPr>
          <p:cNvPr id="8" name="Right Arrow 7"/>
          <p:cNvSpPr/>
          <p:nvPr/>
        </p:nvSpPr>
        <p:spPr>
          <a:xfrm rot="19551571">
            <a:off x="823445" y="2345630"/>
            <a:ext cx="3418160" cy="422077"/>
          </a:xfrm>
          <a:prstGeom prst="rightArrow">
            <a:avLst>
              <a:gd name="adj1" fmla="val 78211"/>
              <a:gd name="adj2" fmla="val 50000"/>
            </a:avLst>
          </a:prstGeom>
          <a:solidFill>
            <a:schemeClr val="bg1">
              <a:lumMod val="75000"/>
              <a:alpha val="50000"/>
            </a:schemeClr>
          </a:solidFill>
          <a:ln>
            <a:noFill/>
          </a:ln>
        </p:spPr>
        <p:style>
          <a:lnRef idx="1">
            <a:schemeClr val="dk1"/>
          </a:lnRef>
          <a:fillRef idx="2">
            <a:schemeClr val="dk1"/>
          </a:fillRef>
          <a:effectRef idx="1">
            <a:schemeClr val="dk1"/>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lang="en-US" sz="1000" b="1" dirty="0" smtClean="0">
                <a:solidFill>
                  <a:sysClr val="windowText" lastClr="000000"/>
                </a:solidFill>
              </a:rPr>
              <a:t>Strategic differences</a:t>
            </a:r>
            <a:endParaRPr lang="en-US" sz="1000" b="1" dirty="0">
              <a:solidFill>
                <a:sysClr val="windowText" lastClr="000000"/>
              </a:solidFill>
            </a:endParaRPr>
          </a:p>
        </p:txBody>
      </p:sp>
      <p:graphicFrame>
        <p:nvGraphicFramePr>
          <p:cNvPr id="6" name="Chart 5"/>
          <p:cNvGraphicFramePr>
            <a:graphicFrameLocks/>
          </p:cNvGraphicFramePr>
          <p:nvPr/>
        </p:nvGraphicFramePr>
        <p:xfrm>
          <a:off x="201838" y="747031"/>
          <a:ext cx="8942161" cy="5929539"/>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does this mean?</a:t>
            </a:r>
            <a:endParaRPr lang="en-US" dirty="0"/>
          </a:p>
        </p:txBody>
      </p:sp>
      <p:sp>
        <p:nvSpPr>
          <p:cNvPr id="3" name="Content Placeholder 2"/>
          <p:cNvSpPr>
            <a:spLocks noGrp="1"/>
          </p:cNvSpPr>
          <p:nvPr>
            <p:ph idx="1"/>
          </p:nvPr>
        </p:nvSpPr>
        <p:spPr/>
        <p:txBody>
          <a:bodyPr>
            <a:normAutofit/>
          </a:bodyPr>
          <a:lstStyle/>
          <a:p>
            <a:pPr marL="514350" indent="-514350">
              <a:buClrTx/>
              <a:buAutoNum type="arabicPeriod"/>
            </a:pPr>
            <a:r>
              <a:rPr lang="en-US" dirty="0" smtClean="0"/>
              <a:t>Sugar &amp; Spice has an operational advantage in making custom cupcakes</a:t>
            </a:r>
          </a:p>
          <a:p>
            <a:pPr marL="514350" indent="-514350">
              <a:buClrTx/>
              <a:buAutoNum type="arabicPeriod"/>
            </a:pPr>
            <a:endParaRPr lang="en-US" dirty="0" smtClean="0">
              <a:solidFill>
                <a:schemeClr val="tx1"/>
              </a:solidFill>
            </a:endParaRPr>
          </a:p>
          <a:p>
            <a:pPr marL="514350" indent="-514350">
              <a:buClrTx/>
              <a:buAutoNum type="arabicPeriod"/>
            </a:pPr>
            <a:r>
              <a:rPr lang="en-US" dirty="0" smtClean="0"/>
              <a:t>Sparkles fixed costs are too high to play in a low volume game</a:t>
            </a:r>
          </a:p>
          <a:p>
            <a:pPr marL="788670" lvl="1" indent="-514350">
              <a:buClrTx/>
            </a:pPr>
            <a:r>
              <a:rPr lang="en-US" dirty="0" smtClean="0">
                <a:solidFill>
                  <a:schemeClr val="tx1"/>
                </a:solidFill>
              </a:rPr>
              <a:t>Need high production volume to leverage fixed costs</a:t>
            </a:r>
          </a:p>
          <a:p>
            <a:pPr marL="788670" lvl="1" indent="-514350">
              <a:buClrTx/>
            </a:pPr>
            <a:r>
              <a:rPr lang="en-US" dirty="0" smtClean="0">
                <a:solidFill>
                  <a:schemeClr val="tx1"/>
                </a:solidFill>
              </a:rPr>
              <a:t>Capacity constrained because it takes so much longer to make </a:t>
            </a:r>
            <a:r>
              <a:rPr lang="en-US" smtClean="0">
                <a:solidFill>
                  <a:schemeClr val="tx1"/>
                </a:solidFill>
              </a:rPr>
              <a:t>custom cupcakes</a:t>
            </a:r>
            <a:endParaRPr lang="en-US" dirty="0" smtClean="0">
              <a:solidFill>
                <a:schemeClr val="tx1"/>
              </a:solidFill>
            </a:endParaRPr>
          </a:p>
          <a:p>
            <a:pPr marL="788670" lvl="1" indent="-514350">
              <a:buClrTx/>
              <a:buAutoNum type="arabicPeriod"/>
            </a:pPr>
            <a:endParaRPr lang="en-US" dirty="0" smtClean="0">
              <a:solidFill>
                <a:schemeClr val="tx1"/>
              </a:solidFill>
            </a:endParaRPr>
          </a:p>
          <a:p>
            <a:pPr marL="514350" indent="-514350">
              <a:buClrTx/>
              <a:buAutoNum type="arabicPeriod"/>
            </a:pPr>
            <a:r>
              <a:rPr lang="en-US" dirty="0" smtClean="0"/>
              <a:t>Sugar &amp; Spice should likely continue to focus on custom cupcakes…but they will need to drive enough demand to operate at scale</a:t>
            </a:r>
            <a:endParaRPr lang="en-US" dirty="0" smtClean="0">
              <a:solidFill>
                <a:schemeClr val="tx1"/>
              </a:solidFill>
            </a:endParaRPr>
          </a:p>
          <a:p>
            <a:pPr marL="788670" lvl="1" indent="-514350">
              <a:buClrTx/>
              <a:buAutoNum type="arabicPeriod"/>
            </a:pPr>
            <a:endParaRPr lang="en-US" dirty="0">
              <a:solidFill>
                <a:schemeClr val="tx1"/>
              </a:solidFill>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External investment view: ROIC tree</a:t>
            </a:r>
            <a:br>
              <a:rPr lang="en-US" dirty="0" smtClean="0"/>
            </a:br>
            <a:r>
              <a:rPr lang="en-US" dirty="0" smtClean="0"/>
              <a:t>	Digging deeper…</a:t>
            </a:r>
            <a:endParaRPr lang="en-US" dirty="0"/>
          </a:p>
        </p:txBody>
      </p:sp>
      <p:pic>
        <p:nvPicPr>
          <p:cNvPr id="179223" name="Picture 23"/>
          <p:cNvPicPr>
            <a:picLocks noChangeAspect="1" noChangeArrowheads="1"/>
          </p:cNvPicPr>
          <p:nvPr/>
        </p:nvPicPr>
        <p:blipFill>
          <a:blip r:embed="rId3" cstate="print"/>
          <a:srcRect/>
          <a:stretch>
            <a:fillRect/>
          </a:stretch>
        </p:blipFill>
        <p:spPr bwMode="auto">
          <a:xfrm>
            <a:off x="-2893791" y="1772322"/>
            <a:ext cx="7429500" cy="5609188"/>
          </a:xfrm>
          <a:prstGeom prst="rect">
            <a:avLst/>
          </a:prstGeom>
          <a:noFill/>
          <a:ln w="9525" cap="flat" cmpd="sng" algn="ctr">
            <a:noFill/>
            <a:prstDash val="dash"/>
            <a:miter lim="800000"/>
            <a:headEnd/>
            <a:tailEnd/>
          </a:ln>
          <a:effectLst/>
        </p:spPr>
      </p:pic>
      <p:pic>
        <p:nvPicPr>
          <p:cNvPr id="97283" name="Picture 3"/>
          <p:cNvPicPr>
            <a:picLocks noChangeAspect="1" noChangeArrowheads="1"/>
          </p:cNvPicPr>
          <p:nvPr/>
        </p:nvPicPr>
        <p:blipFill>
          <a:blip r:embed="rId4" cstate="print"/>
          <a:srcRect/>
          <a:stretch>
            <a:fillRect/>
          </a:stretch>
        </p:blipFill>
        <p:spPr bwMode="auto">
          <a:xfrm>
            <a:off x="1153625" y="1515927"/>
            <a:ext cx="6102960" cy="595783"/>
          </a:xfrm>
          <a:prstGeom prst="rect">
            <a:avLst/>
          </a:prstGeom>
          <a:noFill/>
          <a:ln w="9525">
            <a:noFill/>
            <a:miter lim="800000"/>
            <a:headEnd/>
            <a:tailEnd/>
          </a:ln>
          <a:effectLst/>
        </p:spPr>
      </p:pic>
      <p:pic>
        <p:nvPicPr>
          <p:cNvPr id="97284" name="Picture 4"/>
          <p:cNvPicPr>
            <a:picLocks noChangeAspect="1" noChangeArrowheads="1"/>
          </p:cNvPicPr>
          <p:nvPr/>
        </p:nvPicPr>
        <p:blipFill>
          <a:blip r:embed="rId5" cstate="print"/>
          <a:srcRect/>
          <a:stretch>
            <a:fillRect/>
          </a:stretch>
        </p:blipFill>
        <p:spPr bwMode="auto">
          <a:xfrm>
            <a:off x="4529505" y="2096420"/>
            <a:ext cx="2732942" cy="429901"/>
          </a:xfrm>
          <a:prstGeom prst="rect">
            <a:avLst/>
          </a:prstGeom>
          <a:noFill/>
          <a:ln w="9525">
            <a:noFill/>
            <a:miter lim="800000"/>
            <a:headEnd/>
            <a:tailEnd/>
          </a:ln>
          <a:effectLst/>
        </p:spPr>
      </p:pic>
      <p:pic>
        <p:nvPicPr>
          <p:cNvPr id="97285" name="Picture 5"/>
          <p:cNvPicPr>
            <a:picLocks noChangeAspect="1" noChangeArrowheads="1"/>
          </p:cNvPicPr>
          <p:nvPr/>
        </p:nvPicPr>
        <p:blipFill>
          <a:blip r:embed="rId6" cstate="print"/>
          <a:srcRect/>
          <a:stretch>
            <a:fillRect/>
          </a:stretch>
        </p:blipFill>
        <p:spPr bwMode="auto">
          <a:xfrm>
            <a:off x="4523642" y="2520097"/>
            <a:ext cx="2756389" cy="162596"/>
          </a:xfrm>
          <a:prstGeom prst="rect">
            <a:avLst/>
          </a:prstGeom>
          <a:noFill/>
          <a:ln w="9525">
            <a:noFill/>
            <a:miter lim="800000"/>
            <a:headEnd/>
            <a:tailEnd/>
          </a:ln>
          <a:effectLst/>
        </p:spPr>
      </p:pic>
      <p:pic>
        <p:nvPicPr>
          <p:cNvPr id="97286" name="Picture 6"/>
          <p:cNvPicPr>
            <a:picLocks noChangeAspect="1" noChangeArrowheads="1"/>
          </p:cNvPicPr>
          <p:nvPr/>
        </p:nvPicPr>
        <p:blipFill>
          <a:blip r:embed="rId7" cstate="print"/>
          <a:srcRect/>
          <a:stretch>
            <a:fillRect/>
          </a:stretch>
        </p:blipFill>
        <p:spPr bwMode="auto">
          <a:xfrm>
            <a:off x="4523642" y="2671050"/>
            <a:ext cx="2756389" cy="317449"/>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97283"/>
                                        </p:tgtEl>
                                        <p:attrNameLst>
                                          <p:attrName>style.visibility</p:attrName>
                                        </p:attrNameLst>
                                      </p:cBhvr>
                                      <p:to>
                                        <p:strVal val="visible"/>
                                      </p:to>
                                    </p:set>
                                    <p:anim calcmode="lin" valueType="num">
                                      <p:cBhvr additive="base">
                                        <p:cTn id="7" dur="500" fill="hold"/>
                                        <p:tgtEl>
                                          <p:spTgt spid="97283"/>
                                        </p:tgtEl>
                                        <p:attrNameLst>
                                          <p:attrName>ppt_x</p:attrName>
                                        </p:attrNameLst>
                                      </p:cBhvr>
                                      <p:tavLst>
                                        <p:tav tm="0">
                                          <p:val>
                                            <p:strVal val="1+#ppt_w/2"/>
                                          </p:val>
                                        </p:tav>
                                        <p:tav tm="100000">
                                          <p:val>
                                            <p:strVal val="#ppt_x"/>
                                          </p:val>
                                        </p:tav>
                                      </p:tavLst>
                                    </p:anim>
                                    <p:anim calcmode="lin" valueType="num">
                                      <p:cBhvr additive="base">
                                        <p:cTn id="8" dur="500" fill="hold"/>
                                        <p:tgtEl>
                                          <p:spTgt spid="9728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97284"/>
                                        </p:tgtEl>
                                        <p:attrNameLst>
                                          <p:attrName>style.visibility</p:attrName>
                                        </p:attrNameLst>
                                      </p:cBhvr>
                                      <p:to>
                                        <p:strVal val="visible"/>
                                      </p:to>
                                    </p:set>
                                    <p:anim calcmode="lin" valueType="num">
                                      <p:cBhvr additive="base">
                                        <p:cTn id="13" dur="500" fill="hold"/>
                                        <p:tgtEl>
                                          <p:spTgt spid="97284"/>
                                        </p:tgtEl>
                                        <p:attrNameLst>
                                          <p:attrName>ppt_x</p:attrName>
                                        </p:attrNameLst>
                                      </p:cBhvr>
                                      <p:tavLst>
                                        <p:tav tm="0">
                                          <p:val>
                                            <p:strVal val="1+#ppt_w/2"/>
                                          </p:val>
                                        </p:tav>
                                        <p:tav tm="100000">
                                          <p:val>
                                            <p:strVal val="#ppt_x"/>
                                          </p:val>
                                        </p:tav>
                                      </p:tavLst>
                                    </p:anim>
                                    <p:anim calcmode="lin" valueType="num">
                                      <p:cBhvr additive="base">
                                        <p:cTn id="14" dur="500" fill="hold"/>
                                        <p:tgtEl>
                                          <p:spTgt spid="97284"/>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nodeType="clickEffect">
                                  <p:stCondLst>
                                    <p:cond delay="0"/>
                                  </p:stCondLst>
                                  <p:childTnLst>
                                    <p:set>
                                      <p:cBhvr>
                                        <p:cTn id="18" dur="1" fill="hold">
                                          <p:stCondLst>
                                            <p:cond delay="0"/>
                                          </p:stCondLst>
                                        </p:cTn>
                                        <p:tgtEl>
                                          <p:spTgt spid="97285"/>
                                        </p:tgtEl>
                                        <p:attrNameLst>
                                          <p:attrName>style.visibility</p:attrName>
                                        </p:attrNameLst>
                                      </p:cBhvr>
                                      <p:to>
                                        <p:strVal val="visible"/>
                                      </p:to>
                                    </p:set>
                                    <p:anim calcmode="lin" valueType="num">
                                      <p:cBhvr additive="base">
                                        <p:cTn id="19" dur="500" fill="hold"/>
                                        <p:tgtEl>
                                          <p:spTgt spid="97285"/>
                                        </p:tgtEl>
                                        <p:attrNameLst>
                                          <p:attrName>ppt_x</p:attrName>
                                        </p:attrNameLst>
                                      </p:cBhvr>
                                      <p:tavLst>
                                        <p:tav tm="0">
                                          <p:val>
                                            <p:strVal val="1+#ppt_w/2"/>
                                          </p:val>
                                        </p:tav>
                                        <p:tav tm="100000">
                                          <p:val>
                                            <p:strVal val="#ppt_x"/>
                                          </p:val>
                                        </p:tav>
                                      </p:tavLst>
                                    </p:anim>
                                    <p:anim calcmode="lin" valueType="num">
                                      <p:cBhvr additive="base">
                                        <p:cTn id="20" dur="500" fill="hold"/>
                                        <p:tgtEl>
                                          <p:spTgt spid="97285"/>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nodeType="clickEffect">
                                  <p:stCondLst>
                                    <p:cond delay="0"/>
                                  </p:stCondLst>
                                  <p:childTnLst>
                                    <p:set>
                                      <p:cBhvr>
                                        <p:cTn id="24" dur="1" fill="hold">
                                          <p:stCondLst>
                                            <p:cond delay="0"/>
                                          </p:stCondLst>
                                        </p:cTn>
                                        <p:tgtEl>
                                          <p:spTgt spid="97286"/>
                                        </p:tgtEl>
                                        <p:attrNameLst>
                                          <p:attrName>style.visibility</p:attrName>
                                        </p:attrNameLst>
                                      </p:cBhvr>
                                      <p:to>
                                        <p:strVal val="visible"/>
                                      </p:to>
                                    </p:set>
                                    <p:anim calcmode="lin" valueType="num">
                                      <p:cBhvr additive="base">
                                        <p:cTn id="25" dur="500" fill="hold"/>
                                        <p:tgtEl>
                                          <p:spTgt spid="97286"/>
                                        </p:tgtEl>
                                        <p:attrNameLst>
                                          <p:attrName>ppt_x</p:attrName>
                                        </p:attrNameLst>
                                      </p:cBhvr>
                                      <p:tavLst>
                                        <p:tav tm="0">
                                          <p:val>
                                            <p:strVal val="1+#ppt_w/2"/>
                                          </p:val>
                                        </p:tav>
                                        <p:tav tm="100000">
                                          <p:val>
                                            <p:strVal val="#ppt_x"/>
                                          </p:val>
                                        </p:tav>
                                      </p:tavLst>
                                    </p:anim>
                                    <p:anim calcmode="lin" valueType="num">
                                      <p:cBhvr additive="base">
                                        <p:cTn id="26" dur="500" fill="hold"/>
                                        <p:tgtEl>
                                          <p:spTgt spid="9728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External investment view: ROIC tree</a:t>
            </a:r>
            <a:br>
              <a:rPr lang="en-US" dirty="0" smtClean="0"/>
            </a:br>
            <a:r>
              <a:rPr lang="en-US" dirty="0" smtClean="0"/>
              <a:t>	and deeper…: 8 layers deep reveal operational metrics</a:t>
            </a:r>
            <a:endParaRPr lang="en-US" dirty="0"/>
          </a:p>
        </p:txBody>
      </p:sp>
      <p:pic>
        <p:nvPicPr>
          <p:cNvPr id="98306" name="Picture 2"/>
          <p:cNvPicPr>
            <a:picLocks noChangeAspect="1" noChangeArrowheads="1"/>
          </p:cNvPicPr>
          <p:nvPr/>
        </p:nvPicPr>
        <p:blipFill>
          <a:blip r:embed="rId2" cstate="print"/>
          <a:srcRect/>
          <a:stretch>
            <a:fillRect/>
          </a:stretch>
        </p:blipFill>
        <p:spPr bwMode="auto">
          <a:xfrm>
            <a:off x="0" y="3172730"/>
            <a:ext cx="3390900" cy="200025"/>
          </a:xfrm>
          <a:prstGeom prst="rect">
            <a:avLst/>
          </a:prstGeom>
          <a:noFill/>
          <a:ln w="9525">
            <a:noFill/>
            <a:miter lim="800000"/>
            <a:headEnd/>
            <a:tailEnd/>
          </a:ln>
          <a:effectLst/>
        </p:spPr>
      </p:pic>
      <p:pic>
        <p:nvPicPr>
          <p:cNvPr id="98307" name="Picture 3"/>
          <p:cNvPicPr>
            <a:picLocks noChangeAspect="1" noChangeArrowheads="1"/>
          </p:cNvPicPr>
          <p:nvPr/>
        </p:nvPicPr>
        <p:blipFill>
          <a:blip r:embed="rId3" cstate="print"/>
          <a:srcRect/>
          <a:stretch>
            <a:fillRect/>
          </a:stretch>
        </p:blipFill>
        <p:spPr bwMode="auto">
          <a:xfrm>
            <a:off x="3378773" y="3138488"/>
            <a:ext cx="2733675" cy="581025"/>
          </a:xfrm>
          <a:prstGeom prst="rect">
            <a:avLst/>
          </a:prstGeom>
          <a:noFill/>
          <a:ln w="9525">
            <a:noFill/>
            <a:miter lim="800000"/>
            <a:headEnd/>
            <a:tailEnd/>
          </a:ln>
          <a:effectLst/>
        </p:spPr>
      </p:pic>
      <p:pic>
        <p:nvPicPr>
          <p:cNvPr id="98308" name="Picture 4"/>
          <p:cNvPicPr>
            <a:picLocks noChangeAspect="1" noChangeArrowheads="1"/>
          </p:cNvPicPr>
          <p:nvPr/>
        </p:nvPicPr>
        <p:blipFill>
          <a:blip r:embed="rId4" cstate="print"/>
          <a:srcRect/>
          <a:stretch>
            <a:fillRect/>
          </a:stretch>
        </p:blipFill>
        <p:spPr bwMode="auto">
          <a:xfrm>
            <a:off x="6091246" y="2419847"/>
            <a:ext cx="2447925" cy="1485900"/>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98307"/>
                                        </p:tgtEl>
                                        <p:attrNameLst>
                                          <p:attrName>style.visibility</p:attrName>
                                        </p:attrNameLst>
                                      </p:cBhvr>
                                      <p:to>
                                        <p:strVal val="visible"/>
                                      </p:to>
                                    </p:set>
                                    <p:anim calcmode="lin" valueType="num">
                                      <p:cBhvr additive="base">
                                        <p:cTn id="7" dur="500" fill="hold"/>
                                        <p:tgtEl>
                                          <p:spTgt spid="98307"/>
                                        </p:tgtEl>
                                        <p:attrNameLst>
                                          <p:attrName>ppt_x</p:attrName>
                                        </p:attrNameLst>
                                      </p:cBhvr>
                                      <p:tavLst>
                                        <p:tav tm="0">
                                          <p:val>
                                            <p:strVal val="1+#ppt_w/2"/>
                                          </p:val>
                                        </p:tav>
                                        <p:tav tm="100000">
                                          <p:val>
                                            <p:strVal val="#ppt_x"/>
                                          </p:val>
                                        </p:tav>
                                      </p:tavLst>
                                    </p:anim>
                                    <p:anim calcmode="lin" valueType="num">
                                      <p:cBhvr additive="base">
                                        <p:cTn id="8" dur="500" fill="hold"/>
                                        <p:tgtEl>
                                          <p:spTgt spid="9830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98308"/>
                                        </p:tgtEl>
                                        <p:attrNameLst>
                                          <p:attrName>style.visibility</p:attrName>
                                        </p:attrNameLst>
                                      </p:cBhvr>
                                      <p:to>
                                        <p:strVal val="visible"/>
                                      </p:to>
                                    </p:set>
                                    <p:anim calcmode="lin" valueType="num">
                                      <p:cBhvr additive="base">
                                        <p:cTn id="13" dur="500" fill="hold"/>
                                        <p:tgtEl>
                                          <p:spTgt spid="98308"/>
                                        </p:tgtEl>
                                        <p:attrNameLst>
                                          <p:attrName>ppt_x</p:attrName>
                                        </p:attrNameLst>
                                      </p:cBhvr>
                                      <p:tavLst>
                                        <p:tav tm="0">
                                          <p:val>
                                            <p:strVal val="1+#ppt_w/2"/>
                                          </p:val>
                                        </p:tav>
                                        <p:tav tm="100000">
                                          <p:val>
                                            <p:strVal val="#ppt_x"/>
                                          </p:val>
                                        </p:tav>
                                      </p:tavLst>
                                    </p:anim>
                                    <p:anim calcmode="lin" valueType="num">
                                      <p:cBhvr additive="base">
                                        <p:cTn id="14" dur="500" fill="hold"/>
                                        <p:tgtEl>
                                          <p:spTgt spid="9830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ROIC</a:t>
            </a:r>
            <a:br>
              <a:rPr lang="en-US" dirty="0" smtClean="0"/>
            </a:br>
            <a:r>
              <a:rPr lang="en-US" dirty="0" smtClean="0"/>
              <a:t>	Very optimistic projection with current demand</a:t>
            </a:r>
            <a:endParaRPr lang="en-US" dirty="0"/>
          </a:p>
        </p:txBody>
      </p:sp>
      <p:pic>
        <p:nvPicPr>
          <p:cNvPr id="99330" name="Picture 2"/>
          <p:cNvPicPr>
            <a:picLocks noChangeAspect="1" noChangeArrowheads="1"/>
          </p:cNvPicPr>
          <p:nvPr/>
        </p:nvPicPr>
        <p:blipFill>
          <a:blip r:embed="rId3" cstate="print"/>
          <a:srcRect/>
          <a:stretch>
            <a:fillRect/>
          </a:stretch>
        </p:blipFill>
        <p:spPr bwMode="auto">
          <a:xfrm>
            <a:off x="-24366" y="1351011"/>
            <a:ext cx="9168366" cy="3733889"/>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ROIC</a:t>
            </a:r>
            <a:br>
              <a:rPr lang="en-US" dirty="0" smtClean="0"/>
            </a:br>
            <a:r>
              <a:rPr lang="en-US" dirty="0" smtClean="0"/>
              <a:t>	Estimate with 2011 demand</a:t>
            </a:r>
            <a:endParaRPr lang="en-US" dirty="0"/>
          </a:p>
        </p:txBody>
      </p:sp>
      <p:pic>
        <p:nvPicPr>
          <p:cNvPr id="101378" name="Picture 2"/>
          <p:cNvPicPr>
            <a:picLocks noChangeAspect="1" noChangeArrowheads="1"/>
          </p:cNvPicPr>
          <p:nvPr/>
        </p:nvPicPr>
        <p:blipFill>
          <a:blip r:embed="rId2" cstate="print"/>
          <a:srcRect/>
          <a:stretch>
            <a:fillRect/>
          </a:stretch>
        </p:blipFill>
        <p:spPr bwMode="auto">
          <a:xfrm>
            <a:off x="0" y="1466534"/>
            <a:ext cx="9144000" cy="3723966"/>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ROIC and Productivity Drivers</a:t>
            </a:r>
            <a:br>
              <a:rPr lang="en-US" dirty="0" smtClean="0"/>
            </a:br>
            <a:r>
              <a:rPr lang="en-US" dirty="0" smtClean="0"/>
              <a:t>	Impact of SPH and P&amp;PPH on Estimated 2011</a:t>
            </a:r>
            <a:endParaRPr lang="en-US" dirty="0"/>
          </a:p>
        </p:txBody>
      </p:sp>
      <p:sp>
        <p:nvSpPr>
          <p:cNvPr id="8" name="Content Placeholder 7"/>
          <p:cNvSpPr>
            <a:spLocks noGrp="1"/>
          </p:cNvSpPr>
          <p:nvPr>
            <p:ph idx="1"/>
          </p:nvPr>
        </p:nvSpPr>
        <p:spPr>
          <a:xfrm>
            <a:off x="455613" y="5631084"/>
            <a:ext cx="8229600" cy="864966"/>
          </a:xfrm>
        </p:spPr>
        <p:txBody>
          <a:bodyPr/>
          <a:lstStyle/>
          <a:p>
            <a:pPr>
              <a:buFont typeface="Wingdings" pitchFamily="2" charset="2"/>
              <a:buChar char="Ø"/>
            </a:pPr>
            <a:r>
              <a:rPr lang="en-US" dirty="0" smtClean="0"/>
              <a:t>10% improvement in SPH increases ROIC by (16%-9%)/9% = 82%!</a:t>
            </a:r>
            <a:endParaRPr lang="en-US" dirty="0"/>
          </a:p>
        </p:txBody>
      </p:sp>
      <p:pic>
        <p:nvPicPr>
          <p:cNvPr id="100354" name="Picture 2"/>
          <p:cNvPicPr>
            <a:picLocks noChangeAspect="1" noChangeArrowheads="1"/>
          </p:cNvPicPr>
          <p:nvPr/>
        </p:nvPicPr>
        <p:blipFill>
          <a:blip r:embed="rId2" cstate="print"/>
          <a:srcRect/>
          <a:stretch>
            <a:fillRect/>
          </a:stretch>
        </p:blipFill>
        <p:spPr bwMode="auto">
          <a:xfrm>
            <a:off x="1728788" y="1343025"/>
            <a:ext cx="5686425" cy="4171950"/>
          </a:xfrm>
          <a:prstGeom prst="rect">
            <a:avLst/>
          </a:prstGeom>
          <a:noFill/>
          <a:ln w="9525">
            <a:noFill/>
            <a:miter lim="800000"/>
            <a:headEnd/>
            <a:tailEnd/>
          </a:ln>
          <a:effectLst/>
        </p:spPr>
      </p:pic>
      <p:sp>
        <p:nvSpPr>
          <p:cNvPr id="4" name="TextBox 3"/>
          <p:cNvSpPr txBox="1"/>
          <p:nvPr/>
        </p:nvSpPr>
        <p:spPr>
          <a:xfrm>
            <a:off x="4120581" y="3877525"/>
            <a:ext cx="1383175" cy="400110"/>
          </a:xfrm>
          <a:prstGeom prst="rect">
            <a:avLst/>
          </a:prstGeom>
          <a:noFill/>
        </p:spPr>
        <p:txBody>
          <a:bodyPr wrap="square" rtlCol="0">
            <a:spAutoFit/>
          </a:bodyPr>
          <a:lstStyle/>
          <a:p>
            <a:r>
              <a:rPr lang="en-US" sz="2000" i="0" dirty="0" smtClean="0">
                <a:solidFill>
                  <a:srgbClr val="FF0000"/>
                </a:solidFill>
              </a:rPr>
              <a:t>SPH</a:t>
            </a:r>
            <a:endParaRPr lang="en-US" sz="2000" i="0" dirty="0">
              <a:solidFill>
                <a:srgbClr val="FF0000"/>
              </a:solidFill>
            </a:endParaRPr>
          </a:p>
        </p:txBody>
      </p:sp>
      <p:sp>
        <p:nvSpPr>
          <p:cNvPr id="5" name="TextBox 4"/>
          <p:cNvSpPr txBox="1"/>
          <p:nvPr/>
        </p:nvSpPr>
        <p:spPr>
          <a:xfrm>
            <a:off x="6771184" y="2123961"/>
            <a:ext cx="1383175" cy="400110"/>
          </a:xfrm>
          <a:prstGeom prst="rect">
            <a:avLst/>
          </a:prstGeom>
          <a:noFill/>
        </p:spPr>
        <p:txBody>
          <a:bodyPr wrap="square" rtlCol="0">
            <a:spAutoFit/>
          </a:bodyPr>
          <a:lstStyle/>
          <a:p>
            <a:r>
              <a:rPr lang="en-US" sz="2000" i="0" dirty="0" smtClean="0">
                <a:solidFill>
                  <a:srgbClr val="FF0000"/>
                </a:solidFill>
              </a:rPr>
              <a:t>P&amp;PPH</a:t>
            </a:r>
            <a:endParaRPr lang="en-US" sz="2000" i="0" dirty="0">
              <a:solidFill>
                <a:srgbClr val="FF0000"/>
              </a:solidFill>
            </a:endParaRPr>
          </a:p>
        </p:txBody>
      </p:sp>
      <p:sp>
        <p:nvSpPr>
          <p:cNvPr id="6" name="Freeform 5"/>
          <p:cNvSpPr/>
          <p:nvPr/>
        </p:nvSpPr>
        <p:spPr bwMode="auto">
          <a:xfrm>
            <a:off x="4467828" y="2772137"/>
            <a:ext cx="839164" cy="422476"/>
          </a:xfrm>
          <a:custGeom>
            <a:avLst/>
            <a:gdLst>
              <a:gd name="connsiteX0" fmla="*/ 0 w 839164"/>
              <a:gd name="connsiteY0" fmla="*/ 410901 h 422476"/>
              <a:gd name="connsiteX1" fmla="*/ 839164 w 839164"/>
              <a:gd name="connsiteY1" fmla="*/ 0 h 422476"/>
              <a:gd name="connsiteX2" fmla="*/ 839164 w 839164"/>
              <a:gd name="connsiteY2" fmla="*/ 422476 h 422476"/>
            </a:gdLst>
            <a:ahLst/>
            <a:cxnLst>
              <a:cxn ang="0">
                <a:pos x="connsiteX0" y="connsiteY0"/>
              </a:cxn>
              <a:cxn ang="0">
                <a:pos x="connsiteX1" y="connsiteY1"/>
              </a:cxn>
              <a:cxn ang="0">
                <a:pos x="connsiteX2" y="connsiteY2"/>
              </a:cxn>
            </a:cxnLst>
            <a:rect l="l" t="t" r="r" b="b"/>
            <a:pathLst>
              <a:path w="839164" h="422476">
                <a:moveTo>
                  <a:pt x="0" y="410901"/>
                </a:moveTo>
                <a:lnTo>
                  <a:pt x="839164" y="0"/>
                </a:lnTo>
                <a:lnTo>
                  <a:pt x="839164" y="422476"/>
                </a:lnTo>
              </a:path>
            </a:pathLst>
          </a:custGeom>
          <a:solidFill>
            <a:srgbClr val="CCECFF"/>
          </a:solidFill>
          <a:ln w="9525" cap="flat" cmpd="sng" algn="ctr">
            <a:solidFill>
              <a:schemeClr val="tx1"/>
            </a:solidFill>
            <a:prstDash val="solid"/>
            <a:round/>
            <a:headEnd type="none" w="med" len="med"/>
            <a:tailEnd type="none" w="med" len="med"/>
          </a:ln>
          <a:effectLst/>
        </p:spPr>
        <p:txBody>
          <a:bodyPr vert="horz" wrap="non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
        <p:nvSpPr>
          <p:cNvPr id="9" name="TextBox 8"/>
          <p:cNvSpPr txBox="1"/>
          <p:nvPr/>
        </p:nvSpPr>
        <p:spPr>
          <a:xfrm>
            <a:off x="1730410" y="995427"/>
            <a:ext cx="1383175" cy="400110"/>
          </a:xfrm>
          <a:prstGeom prst="rect">
            <a:avLst/>
          </a:prstGeom>
          <a:noFill/>
        </p:spPr>
        <p:txBody>
          <a:bodyPr wrap="square" rtlCol="0">
            <a:spAutoFit/>
          </a:bodyPr>
          <a:lstStyle/>
          <a:p>
            <a:r>
              <a:rPr lang="en-US" sz="2000" i="0" dirty="0" smtClean="0"/>
              <a:t>ROIC</a:t>
            </a:r>
            <a:endParaRPr lang="en-US" sz="2000" i="0"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How improve Pick &amp; Pack?</a:t>
            </a:r>
            <a:br>
              <a:rPr lang="en-US" dirty="0" smtClean="0"/>
            </a:br>
            <a:r>
              <a:rPr lang="en-US" dirty="0" smtClean="0"/>
              <a:t>	Capacity Type: People </a:t>
            </a:r>
            <a:r>
              <a:rPr lang="en-US" dirty="0" err="1" smtClean="0"/>
              <a:t>vs</a:t>
            </a:r>
            <a:r>
              <a:rPr lang="en-US" dirty="0" smtClean="0"/>
              <a:t> Robots</a:t>
            </a:r>
            <a:endParaRPr lang="en-US" dirty="0"/>
          </a:p>
        </p:txBody>
      </p:sp>
      <p:pic>
        <p:nvPicPr>
          <p:cNvPr id="6" name="2010_Dec19_WSJ_Holiday Help_people vs robots.wmv">
            <a:hlinkClick r:id="" action="ppaction://media"/>
          </p:cNvPr>
          <p:cNvPicPr>
            <a:picLocks noGrp="1" noRot="1" noChangeAspect="1"/>
          </p:cNvPicPr>
          <p:nvPr>
            <p:ph idx="1"/>
            <a:videoFile r:link="rId1"/>
          </p:nvPr>
        </p:nvPicPr>
        <p:blipFill>
          <a:blip r:embed="rId3" cstate="print"/>
          <a:stretch>
            <a:fillRect/>
          </a:stretch>
        </p:blipFill>
        <p:spPr>
          <a:xfrm>
            <a:off x="1373741" y="1222191"/>
            <a:ext cx="6096000" cy="457200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6"/>
                                        </p:tgtEl>
                                      </p:cBhvr>
                                    </p:cmd>
                                  </p:childTnLst>
                                </p:cTn>
                              </p:par>
                            </p:childTnLst>
                          </p:cTn>
                        </p:par>
                      </p:childTnLst>
                    </p:cTn>
                  </p:par>
                </p:childTnLst>
              </p:cTn>
              <p:nextCondLst>
                <p:cond evt="onClick" delay="0">
                  <p:tgtEl>
                    <p:spTgt spid="6"/>
                  </p:tgtEl>
                </p:cond>
              </p:nextCondLst>
            </p:seq>
            <p:video>
              <p:cMediaNode>
                <p:cTn id="7" fill="hold" display="0">
                  <p:stCondLst>
                    <p:cond delay="indefinite"/>
                  </p:stCondLst>
                  <p:endCondLst>
                    <p:cond evt="onNext" delay="0">
                      <p:tgtEl>
                        <p:sldTgt/>
                      </p:tgtEl>
                    </p:cond>
                    <p:cond evt="onPrev" delay="0">
                      <p:tgtEl>
                        <p:sldTgt/>
                      </p:tgtEl>
                    </p:cond>
                  </p:endCondLst>
                </p:cTn>
                <p:tgtEl>
                  <p:spTgt spid="6"/>
                </p:tgtEl>
              </p:cMediaNode>
            </p:vide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dirty="0" smtClean="0"/>
              <a:t>Sugar &amp; Spice</a:t>
            </a:r>
            <a:endParaRPr lang="en-US"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1_Cachon_Slide_Template">
  <a:themeElements>
    <a:clrScheme name="1_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1_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1"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1"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1_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1_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1_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1_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1_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1_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1_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7_Cachon_Slide_Template">
  <a:themeElements>
    <a:clrScheme name="7_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7_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1"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1"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7_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7_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7_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7_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7_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7_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7_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2_Cachon_Slide_Template">
  <a:themeElements>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SOP_Class01_2002</Template>
  <TotalTime>6851</TotalTime>
  <Words>2746</Words>
  <Application>Microsoft Office PowerPoint</Application>
  <PresentationFormat>On-screen Show (4:3)</PresentationFormat>
  <Paragraphs>489</Paragraphs>
  <Slides>29</Slides>
  <Notes>20</Notes>
  <HiddenSlides>0</HiddenSlides>
  <MMClips>1</MMClips>
  <ScaleCrop>false</ScaleCrop>
  <HeadingPairs>
    <vt:vector size="4" baseType="variant">
      <vt:variant>
        <vt:lpstr>Theme</vt:lpstr>
      </vt:variant>
      <vt:variant>
        <vt:i4>4</vt:i4>
      </vt:variant>
      <vt:variant>
        <vt:lpstr>Slide Titles</vt:lpstr>
      </vt:variant>
      <vt:variant>
        <vt:i4>29</vt:i4>
      </vt:variant>
    </vt:vector>
  </HeadingPairs>
  <TitlesOfParts>
    <vt:vector size="33" baseType="lpstr">
      <vt:lpstr>1_Cachon_Slide_Template</vt:lpstr>
      <vt:lpstr>7_Cachon_Slide_Template</vt:lpstr>
      <vt:lpstr>2_Cachon_Slide_Template</vt:lpstr>
      <vt:lpstr>1_Office Theme</vt:lpstr>
      <vt:lpstr>Slide 1</vt:lpstr>
      <vt:lpstr>External investment view: ROIC tree  Linking Financial and Operational Flows</vt:lpstr>
      <vt:lpstr>External investment view: ROIC tree  Digging deeper…</vt:lpstr>
      <vt:lpstr>External investment view: ROIC tree  and deeper…: 8 layers deep reveal operational metrics</vt:lpstr>
      <vt:lpstr>ROIC  Very optimistic projection with current demand</vt:lpstr>
      <vt:lpstr>ROIC  Estimate with 2011 demand</vt:lpstr>
      <vt:lpstr>ROIC and Productivity Drivers  Impact of SPH and P&amp;PPH on Estimated 2011</vt:lpstr>
      <vt:lpstr>How improve Pick &amp; Pack?  Capacity Type: People vs Robots</vt:lpstr>
      <vt:lpstr>Sugar &amp; Spice</vt:lpstr>
      <vt:lpstr>Slide 10</vt:lpstr>
      <vt:lpstr>VCAP Framework and key decisions of operations strategy</vt:lpstr>
      <vt:lpstr>   Cupcake Wars</vt:lpstr>
      <vt:lpstr>Introduction to competitive benchmarking</vt:lpstr>
      <vt:lpstr>Analyzing a competitive threat:   Differentiation strategy v. Low cost position</vt:lpstr>
      <vt:lpstr>Differentiation X vs. Low Cost C Strategy:  Measuring operational efficiency OE</vt:lpstr>
      <vt:lpstr>Valuing X vs. C Strategy: Given processes and practices (@ designed volume) yield trade-off curves</vt:lpstr>
      <vt:lpstr>Valuing X vs. C Strategy: Breaking up DC into volume, strategic and OE component using trade-off curves</vt:lpstr>
      <vt:lpstr>Three definitions</vt:lpstr>
      <vt:lpstr>Introduction to competitive benchmarking</vt:lpstr>
      <vt:lpstr>How to compare operations?</vt:lpstr>
      <vt:lpstr>The analysis is only as good as the research and assumptions</vt:lpstr>
      <vt:lpstr>Sugar &amp; Spice is not at scale today</vt:lpstr>
      <vt:lpstr>Sugar &amp; Spice is not at scale today</vt:lpstr>
      <vt:lpstr>Slide 24</vt:lpstr>
      <vt:lpstr>To compare we will go step by step for highly customized cupcakes</vt:lpstr>
      <vt:lpstr>Summary of Competitive Cost Analysis</vt:lpstr>
      <vt:lpstr>Slide 27</vt:lpstr>
      <vt:lpstr>Slide 28</vt:lpstr>
      <vt:lpstr>What does this mean?</vt:lpstr>
    </vt:vector>
  </TitlesOfParts>
  <Company>KGSM</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Steinway &amp; Sons</dc:title>
  <dc:creator>Jan Van Mieghem</dc:creator>
  <cp:lastModifiedBy>Jan A. Van Mieghem</cp:lastModifiedBy>
  <cp:revision>341</cp:revision>
  <cp:lastPrinted>1998-09-23T22:10:47Z</cp:lastPrinted>
  <dcterms:created xsi:type="dcterms:W3CDTF">1998-09-22T23:11:58Z</dcterms:created>
  <dcterms:modified xsi:type="dcterms:W3CDTF">2011-01-18T23:54:34Z</dcterms:modified>
</cp:coreProperties>
</file>